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307" r:id="rId3"/>
    <p:sldId id="308" r:id="rId4"/>
    <p:sldId id="266" r:id="rId5"/>
    <p:sldId id="260" r:id="rId6"/>
    <p:sldId id="304" r:id="rId7"/>
    <p:sldId id="306" r:id="rId8"/>
    <p:sldId id="305" r:id="rId9"/>
    <p:sldId id="309" r:id="rId10"/>
    <p:sldId id="270" r:id="rId11"/>
    <p:sldId id="301" r:id="rId12"/>
    <p:sldId id="269" r:id="rId13"/>
    <p:sldId id="295" r:id="rId14"/>
    <p:sldId id="281" r:id="rId15"/>
    <p:sldId id="279" r:id="rId16"/>
    <p:sldId id="267" r:id="rId17"/>
    <p:sldId id="310" r:id="rId18"/>
    <p:sldId id="257" r:id="rId19"/>
    <p:sldId id="271" r:id="rId20"/>
    <p:sldId id="297" r:id="rId21"/>
    <p:sldId id="276" r:id="rId22"/>
    <p:sldId id="278" r:id="rId23"/>
    <p:sldId id="275" r:id="rId24"/>
    <p:sldId id="290" r:id="rId25"/>
    <p:sldId id="303" r:id="rId26"/>
    <p:sldId id="285"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0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9919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42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98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683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6417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7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672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5437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3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4996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50" y="0"/>
            <a:ext cx="10629899" cy="1057275"/>
          </a:xfrm>
        </p:spPr>
        <p:txBody>
          <a:bodyPr/>
          <a:lstStyle/>
          <a:p>
            <a:r>
              <a:rPr lang="en-US" dirty="0" smtClean="0">
                <a:effectLst>
                  <a:outerShdw blurRad="38100" dist="38100" dir="2700000" algn="tl">
                    <a:srgbClr val="000000">
                      <a:alpha val="43137"/>
                    </a:srgbClr>
                  </a:outerShdw>
                </a:effectLst>
              </a:rPr>
              <a:t>Switzerland Point Middle School</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57375" y="5557838"/>
            <a:ext cx="8582026" cy="1042987"/>
          </a:xfrm>
        </p:spPr>
        <p:txBody>
          <a:bodyPr>
            <a:normAutofit fontScale="77500" lnSpcReduction="20000"/>
          </a:bodyPr>
          <a:lstStyle/>
          <a:p>
            <a:pPr algn="ctr"/>
            <a:endParaRPr lang="en-US" sz="4000" dirty="0" smtClean="0">
              <a:solidFill>
                <a:schemeClr val="tx1"/>
              </a:solidFill>
            </a:endParaRPr>
          </a:p>
          <a:p>
            <a:pPr algn="ctr"/>
            <a:r>
              <a:rPr lang="en-US" sz="5800" dirty="0" smtClean="0">
                <a:solidFill>
                  <a:schemeClr val="tx1"/>
                </a:solidFill>
                <a:effectLst>
                  <a:outerShdw blurRad="38100" dist="38100" dir="2700000" algn="tl">
                    <a:srgbClr val="000000">
                      <a:alpha val="43137"/>
                    </a:srgbClr>
                  </a:outerShdw>
                </a:effectLst>
              </a:rPr>
              <a:t>Expectations Assembly</a:t>
            </a:r>
            <a:endParaRPr lang="en-US" sz="58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157538" y="1257301"/>
            <a:ext cx="5872162" cy="44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17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7051" y="523741"/>
            <a:ext cx="5867400" cy="110799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600" dirty="0"/>
              <a:t>TARDY POLICY</a:t>
            </a:r>
          </a:p>
        </p:txBody>
      </p:sp>
      <p:sp>
        <p:nvSpPr>
          <p:cNvPr id="3" name="TextBox 2"/>
          <p:cNvSpPr txBox="1"/>
          <p:nvPr/>
        </p:nvSpPr>
        <p:spPr>
          <a:xfrm>
            <a:off x="1416374" y="2248086"/>
            <a:ext cx="9483075" cy="3108543"/>
          </a:xfrm>
          <a:prstGeom prst="rect">
            <a:avLst/>
          </a:prstGeom>
          <a:solidFill>
            <a:srgbClr val="FF0000"/>
          </a:solidFill>
          <a:effectLst>
            <a:outerShdw blurRad="50800" dist="38100" dir="5400000" algn="t" rotWithShape="0">
              <a:prstClr val="black">
                <a:alpha val="40000"/>
              </a:prstClr>
            </a:outerShdw>
            <a:softEdge rad="1270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Wingdings" pitchFamily="2" charset="2"/>
              <a:buChar char="ü"/>
            </a:pPr>
            <a:r>
              <a:rPr lang="en-US" sz="2800" dirty="0" smtClean="0"/>
              <a:t>3</a:t>
            </a:r>
            <a:r>
              <a:rPr lang="en-US" sz="2800" baseline="30000" dirty="0" smtClean="0"/>
              <a:t>rd</a:t>
            </a:r>
            <a:r>
              <a:rPr lang="en-US" sz="2800" dirty="0" smtClean="0"/>
              <a:t> TARDY to class = lunch </a:t>
            </a:r>
            <a:r>
              <a:rPr lang="en-US" sz="2800" dirty="0"/>
              <a:t>detention </a:t>
            </a:r>
            <a:r>
              <a:rPr lang="en-US" sz="2800" dirty="0" smtClean="0"/>
              <a:t>(will </a:t>
            </a:r>
            <a:r>
              <a:rPr lang="en-US" sz="2800" dirty="0"/>
              <a:t>be issued by the </a:t>
            </a:r>
            <a:r>
              <a:rPr lang="en-US" sz="2800" dirty="0" smtClean="0"/>
              <a:t>Deans)</a:t>
            </a:r>
            <a:endParaRPr lang="en-US" sz="2800" dirty="0"/>
          </a:p>
          <a:p>
            <a:endParaRPr lang="en-US" sz="2800" dirty="0"/>
          </a:p>
          <a:p>
            <a:pPr marL="285750" indent="-285750">
              <a:buFont typeface="Wingdings" pitchFamily="2" charset="2"/>
              <a:buChar char="ü"/>
            </a:pPr>
            <a:r>
              <a:rPr lang="en-US" sz="2800" dirty="0" smtClean="0"/>
              <a:t>4</a:t>
            </a:r>
            <a:r>
              <a:rPr lang="en-US" sz="2800" baseline="30000" dirty="0" smtClean="0"/>
              <a:t>th</a:t>
            </a:r>
            <a:r>
              <a:rPr lang="en-US" sz="2800" dirty="0" smtClean="0"/>
              <a:t> TARDY = 2 lunch </a:t>
            </a:r>
            <a:r>
              <a:rPr lang="en-US" sz="2800" dirty="0"/>
              <a:t>detentions </a:t>
            </a:r>
            <a:r>
              <a:rPr lang="en-US" sz="2800" dirty="0" smtClean="0"/>
              <a:t>(will </a:t>
            </a:r>
            <a:r>
              <a:rPr lang="en-US" sz="2800" dirty="0"/>
              <a:t>be issued by the </a:t>
            </a:r>
            <a:r>
              <a:rPr lang="en-US" sz="2800" dirty="0" smtClean="0"/>
              <a:t>Deans)</a:t>
            </a:r>
            <a:endParaRPr lang="en-US" sz="2800" dirty="0"/>
          </a:p>
          <a:p>
            <a:endParaRPr lang="en-US" sz="2800" u="sng" dirty="0"/>
          </a:p>
          <a:p>
            <a:pPr marL="285750" indent="-285750">
              <a:buFont typeface="Wingdings" pitchFamily="2" charset="2"/>
              <a:buChar char="ü"/>
            </a:pPr>
            <a:r>
              <a:rPr lang="en-US" sz="2800" u="sng" dirty="0" smtClean="0"/>
              <a:t>EACH TARDY AFTER #4 </a:t>
            </a:r>
            <a:r>
              <a:rPr lang="en-US" sz="2800" dirty="0" smtClean="0"/>
              <a:t>= 1 DAY ISS (will be </a:t>
            </a:r>
            <a:r>
              <a:rPr lang="en-US" sz="2800" dirty="0"/>
              <a:t>issued by the </a:t>
            </a:r>
            <a:r>
              <a:rPr lang="en-US" sz="2800" dirty="0" smtClean="0"/>
              <a:t>Deans </a:t>
            </a:r>
            <a:r>
              <a:rPr lang="en-US" sz="2800" dirty="0"/>
              <a:t>for each subsequent </a:t>
            </a:r>
            <a:r>
              <a:rPr lang="en-US" sz="2800" dirty="0" smtClean="0"/>
              <a:t>tardy)</a:t>
            </a:r>
            <a:endParaRPr lang="en-US" sz="2800" dirty="0"/>
          </a:p>
        </p:txBody>
      </p:sp>
    </p:spTree>
    <p:extLst>
      <p:ext uri="{BB962C8B-B14F-4D97-AF65-F5344CB8AC3E}">
        <p14:creationId xmlns:p14="http://schemas.microsoft.com/office/powerpoint/2010/main" val="2541251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531" y="593355"/>
            <a:ext cx="10515600" cy="1922127"/>
          </a:xfrm>
        </p:spPr>
        <p:txBody>
          <a:bodyPr>
            <a:normAutofit fontScale="85000" lnSpcReduction="10000"/>
          </a:bodyPr>
          <a:lstStyle/>
          <a:p>
            <a:r>
              <a:rPr lang="en-US" sz="2500" dirty="0" smtClean="0"/>
              <a:t>The hallways are crowded. It is imperative that you walk on the right side of the halls.</a:t>
            </a:r>
          </a:p>
          <a:p>
            <a:r>
              <a:rPr lang="en-US" sz="2500" dirty="0" smtClean="0"/>
              <a:t>Walk forward at all times paying attention to others around you. Do NOT Run!</a:t>
            </a:r>
          </a:p>
          <a:p>
            <a:r>
              <a:rPr lang="en-US" sz="2400" dirty="0"/>
              <a:t>In the smaller hallways, you can NOT walk two or three side by side. </a:t>
            </a:r>
            <a:r>
              <a:rPr lang="en-US" sz="2400" dirty="0" smtClean="0"/>
              <a:t>You </a:t>
            </a:r>
            <a:r>
              <a:rPr lang="en-US" sz="2400" dirty="0"/>
              <a:t>have to walk single file to allow enough room for students to access their lockers and for traffic to flow both directions.</a:t>
            </a:r>
          </a:p>
          <a:p>
            <a:r>
              <a:rPr lang="en-US" sz="2400" b="1" u="sng" dirty="0"/>
              <a:t>NO ROAMING</a:t>
            </a:r>
            <a:r>
              <a:rPr lang="en-US" sz="2400" b="1" u="sng" dirty="0" smtClean="0"/>
              <a:t>!</a:t>
            </a:r>
            <a:r>
              <a:rPr lang="en-US" sz="2400" dirty="0" smtClean="0"/>
              <a:t> </a:t>
            </a:r>
            <a:r>
              <a:rPr lang="en-US" sz="2400" dirty="0"/>
              <a:t>A demerit for defiance will be given to those who roam.</a:t>
            </a:r>
          </a:p>
          <a:p>
            <a:endParaRPr lang="en-US" sz="2500" dirty="0" smtClean="0"/>
          </a:p>
          <a:p>
            <a:pPr marL="0" indent="0">
              <a:buNone/>
            </a:pPr>
            <a:endParaRPr lang="en-US" dirty="0" smtClean="0"/>
          </a:p>
        </p:txBody>
      </p:sp>
      <p:pic>
        <p:nvPicPr>
          <p:cNvPr id="5122" name="Picture 2" descr="IMG_21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8" y="2535173"/>
            <a:ext cx="4572000" cy="3429000"/>
          </a:xfrm>
          <a:prstGeom prst="rect">
            <a:avLst/>
          </a:prstGeom>
          <a:noFill/>
          <a:ln>
            <a:noFill/>
          </a:ln>
          <a:effectLst>
            <a:glow rad="139700">
              <a:schemeClr val="accent3">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IMG_21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133" y="2540464"/>
            <a:ext cx="4572000" cy="3429000"/>
          </a:xfrm>
          <a:prstGeom prst="rect">
            <a:avLst/>
          </a:prstGeom>
          <a:noFill/>
          <a:ln>
            <a:noFill/>
          </a:ln>
          <a:effectLst>
            <a:glow rad="101600">
              <a:schemeClr val="accent3">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61973" y="6126665"/>
            <a:ext cx="4868320"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Main Hallways—Stay to the right of the blue!</a:t>
            </a:r>
            <a:endParaRPr lang="en-US" sz="2000" dirty="0">
              <a:effectLst>
                <a:outerShdw blurRad="38100" dist="38100" dir="2700000" algn="tl">
                  <a:srgbClr val="000000">
                    <a:alpha val="43137"/>
                  </a:srgbClr>
                </a:outerShdw>
              </a:effectLst>
            </a:endParaRPr>
          </a:p>
        </p:txBody>
      </p:sp>
      <p:sp>
        <p:nvSpPr>
          <p:cNvPr id="7" name="TextBox 6"/>
          <p:cNvSpPr txBox="1"/>
          <p:nvPr/>
        </p:nvSpPr>
        <p:spPr>
          <a:xfrm>
            <a:off x="492607" y="6003555"/>
            <a:ext cx="5070106"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Small Hallways—“Down on </a:t>
            </a:r>
            <a:r>
              <a:rPr lang="en-US" dirty="0" smtClean="0">
                <a:solidFill>
                  <a:schemeClr val="accent1">
                    <a:lumMod val="75000"/>
                  </a:schemeClr>
                </a:solidFill>
                <a:effectLst>
                  <a:outerShdw blurRad="38100" dist="38100" dir="2700000" algn="tl">
                    <a:srgbClr val="000000">
                      <a:alpha val="43137"/>
                    </a:srgbClr>
                  </a:outerShdw>
                </a:effectLst>
              </a:rPr>
              <a:t>BLUE</a:t>
            </a:r>
            <a:r>
              <a:rPr lang="en-US" dirty="0" smtClean="0">
                <a:effectLst>
                  <a:outerShdw blurRad="38100" dist="38100" dir="2700000" algn="tl">
                    <a:srgbClr val="000000">
                      <a:alpha val="43137"/>
                    </a:srgbClr>
                  </a:outerShdw>
                </a:effectLst>
              </a:rPr>
              <a:t>; Back on BLACK”!</a:t>
            </a:r>
          </a:p>
          <a:p>
            <a:pPr algn="ctr"/>
            <a:r>
              <a:rPr lang="en-US" dirty="0" smtClean="0">
                <a:solidFill>
                  <a:schemeClr val="bg1">
                    <a:lumMod val="50000"/>
                  </a:schemeClr>
                </a:solidFill>
                <a:effectLst>
                  <a:outerShdw blurRad="38100" dist="38100" dir="2700000" algn="tl">
                    <a:srgbClr val="000000">
                      <a:alpha val="43137"/>
                    </a:srgbClr>
                  </a:outerShdw>
                </a:effectLst>
              </a:rPr>
              <a:t>Gray</a:t>
            </a:r>
            <a:r>
              <a:rPr lang="en-US" dirty="0" smtClean="0">
                <a:effectLst>
                  <a:outerShdw blurRad="38100" dist="38100" dir="2700000" algn="tl">
                    <a:srgbClr val="000000">
                      <a:alpha val="43137"/>
                    </a:srgbClr>
                  </a:outerShdw>
                </a:effectLst>
              </a:rPr>
              <a:t> Tiles are “Neutral Zones” for lockers</a:t>
            </a:r>
            <a:endParaRPr lang="en-US" dirty="0">
              <a:effectLst>
                <a:outerShdw blurRad="38100" dist="38100" dir="2700000" algn="tl">
                  <a:srgbClr val="000000">
                    <a:alpha val="43137"/>
                  </a:srgbClr>
                </a:outerShdw>
              </a:effectLst>
            </a:endParaRPr>
          </a:p>
        </p:txBody>
      </p:sp>
      <p:sp>
        <p:nvSpPr>
          <p:cNvPr id="5" name="Right Arrow 4"/>
          <p:cNvSpPr/>
          <p:nvPr/>
        </p:nvSpPr>
        <p:spPr>
          <a:xfrm rot="7563325">
            <a:off x="763733" y="4766167"/>
            <a:ext cx="1532019" cy="525358"/>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7478858">
            <a:off x="1688045" y="4831370"/>
            <a:ext cx="1532019" cy="525358"/>
          </a:xfrm>
          <a:prstGeom prst="rightArrow">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01119" y="3422768"/>
            <a:ext cx="5252915" cy="1325563"/>
          </a:xfrm>
          <a:solidFill>
            <a:srgbClr val="DDDDDD">
              <a:alpha val="69804"/>
            </a:srgb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7200" u="sng" dirty="0" smtClean="0">
                <a:ln w="0"/>
                <a:solidFill>
                  <a:schemeClr val="accent1">
                    <a:lumMod val="40000"/>
                    <a:lumOff val="60000"/>
                  </a:schemeClr>
                </a:soli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Hallways</a:t>
            </a:r>
            <a:endParaRPr lang="en-US" sz="7200" u="sng" dirty="0">
              <a:ln w="0"/>
              <a:solidFill>
                <a:schemeClr val="accent1">
                  <a:lumMod val="40000"/>
                  <a:lumOff val="60000"/>
                </a:schemeClr>
              </a:soli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134767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algn="ctr" eaLnBrk="1" hangingPunct="1"/>
            <a:r>
              <a:rPr lang="en-US" sz="4000" dirty="0">
                <a:latin typeface="Berlin Sans FB" pitchFamily="34" charset="0"/>
              </a:rPr>
              <a:t>NO GUM!  EVER!</a:t>
            </a:r>
          </a:p>
        </p:txBody>
      </p:sp>
      <p:pic>
        <p:nvPicPr>
          <p:cNvPr id="7171" name="Picture 2"/>
          <p:cNvPicPr>
            <a:picLocks noGrp="1" noChangeAspect="1" noChangeArrowheads="1"/>
          </p:cNvPicPr>
          <p:nvPr>
            <p:ph type="pic" idx="1"/>
          </p:nvPr>
        </p:nvPicPr>
        <p:blipFill>
          <a:blip r:embed="rId2" cstate="print"/>
          <a:srcRect t="305" b="305"/>
          <a:stretch>
            <a:fillRect/>
          </a:stretch>
        </p:blipFill>
        <p:spPr>
          <a:xfrm>
            <a:off x="6273800" y="564357"/>
            <a:ext cx="5218112" cy="3913188"/>
          </a:xfrm>
          <a:noFill/>
        </p:spPr>
      </p:pic>
      <p:sp>
        <p:nvSpPr>
          <p:cNvPr id="7172" name="Text Placeholder 7"/>
          <p:cNvSpPr>
            <a:spLocks noGrp="1"/>
          </p:cNvSpPr>
          <p:nvPr>
            <p:ph type="body" sz="half" idx="2"/>
          </p:nvPr>
        </p:nvSpPr>
        <p:spPr>
          <a:xfrm>
            <a:off x="2590800" y="5367339"/>
            <a:ext cx="6858000" cy="804862"/>
          </a:xfrm>
        </p:spPr>
        <p:txBody>
          <a:bodyPr>
            <a:noAutofit/>
          </a:bodyPr>
          <a:lstStyle/>
          <a:p>
            <a:pPr algn="ctr" eaLnBrk="1" hangingPunct="1"/>
            <a:r>
              <a:rPr lang="en-US" sz="2800" b="1" u="sng" dirty="0">
                <a:latin typeface="Arial Narrow" pitchFamily="34" charset="0"/>
              </a:rPr>
              <a:t>Chewing gum is not allowed on campus.</a:t>
            </a:r>
            <a:r>
              <a:rPr lang="en-US" sz="2800" b="1" dirty="0">
                <a:latin typeface="Arial Narrow" pitchFamily="34" charset="0"/>
              </a:rPr>
              <a:t>  </a:t>
            </a:r>
          </a:p>
          <a:p>
            <a:pPr algn="ctr" eaLnBrk="1" hangingPunct="1"/>
            <a:r>
              <a:rPr lang="en-US" sz="2800" b="1" dirty="0">
                <a:latin typeface="Arial Narrow" pitchFamily="34" charset="0"/>
              </a:rPr>
              <a:t>Violations result </a:t>
            </a:r>
            <a:r>
              <a:rPr lang="en-US" sz="2800" b="1" dirty="0" smtClean="0">
                <a:latin typeface="Arial Narrow" pitchFamily="34" charset="0"/>
              </a:rPr>
              <a:t>in a demerit </a:t>
            </a:r>
            <a:endParaRPr lang="en-US" sz="2800" b="1" dirty="0">
              <a:latin typeface="Arial Narrow" pitchFamily="34" charset="0"/>
            </a:endParaRPr>
          </a:p>
        </p:txBody>
      </p:sp>
      <p:pic>
        <p:nvPicPr>
          <p:cNvPr id="2" name="Picture 1"/>
          <p:cNvPicPr>
            <a:picLocks noChangeAspect="1"/>
          </p:cNvPicPr>
          <p:nvPr/>
        </p:nvPicPr>
        <p:blipFill>
          <a:blip r:embed="rId3"/>
          <a:stretch>
            <a:fillRect/>
          </a:stretch>
        </p:blipFill>
        <p:spPr>
          <a:xfrm>
            <a:off x="839788" y="2297687"/>
            <a:ext cx="3617912" cy="2795014"/>
          </a:xfrm>
          <a:prstGeom prst="rect">
            <a:avLst/>
          </a:prstGeom>
        </p:spPr>
      </p:pic>
    </p:spTree>
    <p:extLst>
      <p:ext uri="{BB962C8B-B14F-4D97-AF65-F5344CB8AC3E}">
        <p14:creationId xmlns:p14="http://schemas.microsoft.com/office/powerpoint/2010/main" val="1710664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7" y="1942496"/>
            <a:ext cx="2705100" cy="4029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988" y="2135679"/>
            <a:ext cx="3361386" cy="36952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487" y="2135679"/>
            <a:ext cx="2644909" cy="3376479"/>
          </a:xfrm>
          <a:prstGeom prst="rect">
            <a:avLst/>
          </a:prstGeom>
        </p:spPr>
      </p:pic>
      <p:sp>
        <p:nvSpPr>
          <p:cNvPr id="9" name="Flowchart: Summing Junction 8"/>
          <p:cNvSpPr/>
          <p:nvPr/>
        </p:nvSpPr>
        <p:spPr>
          <a:xfrm>
            <a:off x="4846894" y="1943650"/>
            <a:ext cx="2784253" cy="3762845"/>
          </a:xfrm>
          <a:prstGeom prst="flowChartSummingJunc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9483" y="422031"/>
            <a:ext cx="10199077" cy="1015663"/>
          </a:xfrm>
          <a:prstGeom prst="rect">
            <a:avLst/>
          </a:prstGeom>
          <a:noFill/>
        </p:spPr>
        <p:txBody>
          <a:bodyPr wrap="square" rtlCol="0">
            <a:spAutoFit/>
          </a:bodyPr>
          <a:lstStyle/>
          <a:p>
            <a:pPr algn="ctr"/>
            <a:r>
              <a:rPr lang="en-US" sz="6000" b="1" dirty="0" smtClean="0"/>
              <a:t>Water Only</a:t>
            </a:r>
            <a:endParaRPr lang="en-US" sz="6000" b="1" dirty="0"/>
          </a:p>
        </p:txBody>
      </p:sp>
    </p:spTree>
    <p:extLst>
      <p:ext uri="{BB962C8B-B14F-4D97-AF65-F5344CB8AC3E}">
        <p14:creationId xmlns:p14="http://schemas.microsoft.com/office/powerpoint/2010/main" val="232537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u="sng" dirty="0">
                <a:latin typeface="Bernard MT Condensed" pitchFamily="18" charset="0"/>
              </a:rPr>
              <a:t>BOOKBAGS</a:t>
            </a:r>
          </a:p>
        </p:txBody>
      </p:sp>
      <p:pic>
        <p:nvPicPr>
          <p:cNvPr id="3" name="Picture 17" descr="C:\Users\bregera\AppData\Local\Microsoft\Windows\Temporary Internet Files\Content.IE5\3SP28GHV\MP9003143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992" y="238126"/>
            <a:ext cx="3249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1371600"/>
            <a:ext cx="4724400" cy="4647426"/>
          </a:xfrm>
          <a:prstGeom prst="rect">
            <a:avLst/>
          </a:prstGeom>
          <a:solidFill>
            <a:srgbClr val="B9DF41"/>
          </a:solidFill>
          <a:ln>
            <a:solidFill>
              <a:schemeClr val="tx1"/>
            </a:solidFill>
            <a:prstDash val="dash"/>
          </a:ln>
          <a:scene3d>
            <a:camera prst="orthographicFront"/>
            <a:lightRig rig="threePt" dir="t"/>
          </a:scene3d>
          <a:sp3d>
            <a:bevelT/>
          </a:sp3d>
        </p:spPr>
        <p:txBody>
          <a:bodyPr>
            <a:spAutoFit/>
          </a:bodyPr>
          <a:lstStyle/>
          <a:p>
            <a:pPr>
              <a:buFont typeface="Wingdings" pitchFamily="2" charset="2"/>
              <a:buChar char="Ø"/>
              <a:defRPr/>
            </a:pPr>
            <a:r>
              <a:rPr lang="en-US" sz="4000" dirty="0">
                <a:latin typeface="Bernard MT Condensed" pitchFamily="18" charset="0"/>
              </a:rPr>
              <a:t>CAN BE USED TO AND FROM SCHOOL ONLY</a:t>
            </a:r>
          </a:p>
          <a:p>
            <a:pPr>
              <a:buFont typeface="Wingdings" pitchFamily="2" charset="2"/>
              <a:buChar char="Ø"/>
              <a:defRPr/>
            </a:pPr>
            <a:endParaRPr lang="en-US" sz="2800" dirty="0">
              <a:latin typeface="Bernard MT Condensed" pitchFamily="18" charset="0"/>
            </a:endParaRPr>
          </a:p>
          <a:p>
            <a:pPr>
              <a:buFont typeface="Wingdings" pitchFamily="2" charset="2"/>
              <a:buChar char="Ø"/>
              <a:defRPr/>
            </a:pPr>
            <a:r>
              <a:rPr lang="en-US" sz="4000" dirty="0">
                <a:latin typeface="Bernard MT Condensed" pitchFamily="18" charset="0"/>
              </a:rPr>
              <a:t>KEEP YOUR BOOKBAG IN YOUR LOCKER</a:t>
            </a:r>
          </a:p>
          <a:p>
            <a:pPr>
              <a:buFont typeface="Wingdings" pitchFamily="2" charset="2"/>
              <a:buChar char="Ø"/>
              <a:defRPr/>
            </a:pPr>
            <a:endParaRPr lang="en-US" sz="2800" dirty="0">
              <a:latin typeface="Bernard MT Condensed" pitchFamily="18" charset="0"/>
            </a:endParaRPr>
          </a:p>
          <a:p>
            <a:pPr>
              <a:buFont typeface="Wingdings" pitchFamily="2" charset="2"/>
              <a:buChar char="Ø"/>
              <a:defRPr/>
            </a:pPr>
            <a:r>
              <a:rPr lang="en-US" sz="4000" dirty="0">
                <a:latin typeface="Bernard MT Condensed" pitchFamily="18" charset="0"/>
              </a:rPr>
              <a:t>USE A STRING BAG DURING THE DAY</a:t>
            </a:r>
          </a:p>
        </p:txBody>
      </p:sp>
      <p:pic>
        <p:nvPicPr>
          <p:cNvPr id="6" name="Picture 5"/>
          <p:cNvPicPr>
            <a:picLocks noChangeAspect="1"/>
          </p:cNvPicPr>
          <p:nvPr/>
        </p:nvPicPr>
        <p:blipFill>
          <a:blip r:embed="rId3"/>
          <a:stretch>
            <a:fillRect/>
          </a:stretch>
        </p:blipFill>
        <p:spPr>
          <a:xfrm>
            <a:off x="7514429" y="3895726"/>
            <a:ext cx="2533649" cy="2533649"/>
          </a:xfrm>
          <a:prstGeom prst="rect">
            <a:avLst/>
          </a:prstGeom>
        </p:spPr>
      </p:pic>
    </p:spTree>
    <p:extLst>
      <p:ext uri="{BB962C8B-B14F-4D97-AF65-F5344CB8AC3E}">
        <p14:creationId xmlns:p14="http://schemas.microsoft.com/office/powerpoint/2010/main" val="10005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15381" y="244158"/>
            <a:ext cx="8229600" cy="1143000"/>
          </a:xfrm>
          <a:prstGeom prst="rect">
            <a:avLst/>
          </a:prstGeom>
          <a:solidFill>
            <a:srgbClr val="FF330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LOCKERS/LOCKS</a:t>
            </a:r>
          </a:p>
        </p:txBody>
      </p:sp>
      <p:sp>
        <p:nvSpPr>
          <p:cNvPr id="4" name="Content Placeholder 2"/>
          <p:cNvSpPr txBox="1">
            <a:spLocks/>
          </p:cNvSpPr>
          <p:nvPr/>
        </p:nvSpPr>
        <p:spPr>
          <a:xfrm rot="20851118">
            <a:off x="1422124" y="2174051"/>
            <a:ext cx="4193551" cy="4294415"/>
          </a:xfrm>
          <a:prstGeom prst="rect">
            <a:avLst/>
          </a:prstGeom>
          <a:solidFill>
            <a:schemeClr val="tx2">
              <a:lumMod val="40000"/>
              <a:lumOff val="60000"/>
            </a:schemeClr>
          </a:solidFill>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defRPr/>
            </a:pPr>
            <a:r>
              <a:rPr lang="en-US" dirty="0"/>
              <a:t>Not enough time to go to locker in between EVERY class</a:t>
            </a:r>
            <a:r>
              <a:rPr lang="en-US" dirty="0" smtClean="0"/>
              <a:t>.</a:t>
            </a:r>
          </a:p>
          <a:p>
            <a:pPr marL="0" indent="0">
              <a:buNone/>
              <a:defRPr/>
            </a:pPr>
            <a:endParaRPr lang="en-US" dirty="0" smtClean="0"/>
          </a:p>
          <a:p>
            <a:pPr>
              <a:buFont typeface="Wingdings" pitchFamily="2" charset="2"/>
              <a:buChar char="v"/>
              <a:defRPr/>
            </a:pPr>
            <a:r>
              <a:rPr lang="en-US" dirty="0" smtClean="0"/>
              <a:t>LOCK </a:t>
            </a:r>
            <a:r>
              <a:rPr lang="en-US" dirty="0"/>
              <a:t>YOUR </a:t>
            </a:r>
            <a:r>
              <a:rPr lang="en-US" dirty="0" smtClean="0"/>
              <a:t>LOCK</a:t>
            </a:r>
          </a:p>
          <a:p>
            <a:pPr>
              <a:buFont typeface="Wingdings" pitchFamily="2" charset="2"/>
              <a:buChar char="v"/>
              <a:defRPr/>
            </a:pPr>
            <a:endParaRPr lang="en-US" dirty="0" smtClean="0"/>
          </a:p>
          <a:p>
            <a:pPr>
              <a:buFont typeface="Wingdings" pitchFamily="2" charset="2"/>
              <a:buChar char="v"/>
              <a:defRPr/>
            </a:pPr>
            <a:r>
              <a:rPr lang="en-US" dirty="0" smtClean="0"/>
              <a:t>Do NOT share your combination</a:t>
            </a:r>
            <a:endParaRPr lang="en-US" dirty="0"/>
          </a:p>
        </p:txBody>
      </p:sp>
      <p:pic>
        <p:nvPicPr>
          <p:cNvPr id="5" name="Picture 3" descr="C:\Users\bregera\AppData\Local\Microsoft\Windows\Temporary Internet Files\Content.IE5\JLRQO97E\MP9003852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1308">
            <a:off x="6539771" y="1730058"/>
            <a:ext cx="3640137"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29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313" y="2235558"/>
            <a:ext cx="2918506" cy="3048000"/>
          </a:xfrm>
          <a:prstGeom prst="rect">
            <a:avLst/>
          </a:prstGeom>
        </p:spPr>
      </p:pic>
      <p:pic>
        <p:nvPicPr>
          <p:cNvPr id="6" name="Picture 5"/>
          <p:cNvPicPr>
            <a:picLocks noChangeAspect="1"/>
          </p:cNvPicPr>
          <p:nvPr/>
        </p:nvPicPr>
        <p:blipFill>
          <a:blip r:embed="rId3"/>
          <a:stretch>
            <a:fillRect/>
          </a:stretch>
        </p:blipFill>
        <p:spPr>
          <a:xfrm>
            <a:off x="7919285" y="616856"/>
            <a:ext cx="4144127" cy="2550232"/>
          </a:xfrm>
          <a:prstGeom prst="rect">
            <a:avLst/>
          </a:prstGeom>
          <a:effectLst>
            <a:outerShdw blurRad="50800" dist="50800" dir="5400000" algn="ctr" rotWithShape="0">
              <a:srgbClr val="000000">
                <a:alpha val="0"/>
              </a:srgbClr>
            </a:outerShdw>
          </a:effectLst>
        </p:spPr>
      </p:pic>
      <p:sp>
        <p:nvSpPr>
          <p:cNvPr id="6146" name="Title 1"/>
          <p:cNvSpPr>
            <a:spLocks noGrp="1"/>
          </p:cNvSpPr>
          <p:nvPr>
            <p:ph type="ctrTitle"/>
          </p:nvPr>
        </p:nvSpPr>
        <p:spPr>
          <a:xfrm>
            <a:off x="1752600" y="402210"/>
            <a:ext cx="7087311" cy="1146175"/>
          </a:xfrm>
        </p:spPr>
        <p:txBody>
          <a:bodyPr>
            <a:normAutofit fontScale="90000"/>
          </a:bodyPr>
          <a:lstStyle/>
          <a:p>
            <a:pPr eaLnBrk="1" hangingPunct="1"/>
            <a:r>
              <a:rPr lang="en-US" dirty="0" smtClean="0"/>
              <a:t>PUT THE CELL PHONES AWAY</a:t>
            </a:r>
          </a:p>
        </p:txBody>
      </p:sp>
      <p:sp>
        <p:nvSpPr>
          <p:cNvPr id="3" name="Subtitle 2"/>
          <p:cNvSpPr>
            <a:spLocks noGrp="1"/>
          </p:cNvSpPr>
          <p:nvPr>
            <p:ph type="subTitle" idx="1"/>
          </p:nvPr>
        </p:nvSpPr>
        <p:spPr>
          <a:xfrm>
            <a:off x="1430629" y="2235558"/>
            <a:ext cx="8686800" cy="3048000"/>
          </a:xfrm>
        </p:spPr>
        <p:txBody>
          <a:bodyPr rtlCol="0">
            <a:normAutofit fontScale="92500" lnSpcReduction="20000"/>
          </a:bodyPr>
          <a:lstStyle/>
          <a:p>
            <a:pPr>
              <a:defRPr/>
            </a:pPr>
            <a:r>
              <a:rPr lang="en-US" sz="2800" dirty="0"/>
              <a:t>Cell phones are not allowed “on your person”.  </a:t>
            </a:r>
          </a:p>
          <a:p>
            <a:pPr>
              <a:defRPr/>
            </a:pPr>
            <a:r>
              <a:rPr lang="en-US" sz="2800" b="1" dirty="0"/>
              <a:t>They can not be in your pockets.</a:t>
            </a:r>
            <a:r>
              <a:rPr lang="en-US" sz="2800" dirty="0"/>
              <a:t>  </a:t>
            </a:r>
          </a:p>
          <a:p>
            <a:pPr>
              <a:defRPr/>
            </a:pPr>
            <a:r>
              <a:rPr lang="en-US" sz="2800" dirty="0"/>
              <a:t>They must be </a:t>
            </a:r>
            <a:r>
              <a:rPr lang="en-US" sz="2800" b="1" i="1" u="sng" dirty="0">
                <a:solidFill>
                  <a:srgbClr val="FF0000"/>
                </a:solidFill>
              </a:rPr>
              <a:t>turned off </a:t>
            </a:r>
            <a:r>
              <a:rPr lang="en-US" sz="2800" dirty="0"/>
              <a:t>and placed in a </a:t>
            </a:r>
          </a:p>
          <a:p>
            <a:pPr>
              <a:defRPr/>
            </a:pPr>
            <a:r>
              <a:rPr lang="en-US" sz="2800" dirty="0"/>
              <a:t>book bag, purse or locker.</a:t>
            </a:r>
          </a:p>
          <a:p>
            <a:pPr>
              <a:defRPr/>
            </a:pPr>
            <a:r>
              <a:rPr lang="en-US" sz="2800" b="1" dirty="0"/>
              <a:t>They may not be used </a:t>
            </a:r>
            <a:r>
              <a:rPr lang="en-US" sz="2800" b="1" dirty="0" smtClean="0"/>
              <a:t>during the school day </a:t>
            </a:r>
          </a:p>
          <a:p>
            <a:pPr>
              <a:defRPr/>
            </a:pPr>
            <a:r>
              <a:rPr lang="en-US" sz="2800" b="1" dirty="0" smtClean="0"/>
              <a:t>which </a:t>
            </a:r>
            <a:r>
              <a:rPr lang="en-US" sz="2800" b="1" u="sng" dirty="0" smtClean="0"/>
              <a:t>INCLUDES</a:t>
            </a:r>
            <a:r>
              <a:rPr lang="en-US" sz="2800" b="1" dirty="0" smtClean="0"/>
              <a:t> morning drop-off or at dismissal</a:t>
            </a:r>
            <a:r>
              <a:rPr lang="en-US" sz="2800" dirty="0" smtClean="0"/>
              <a:t>.</a:t>
            </a:r>
            <a:endParaRPr lang="en-US" sz="2800" dirty="0"/>
          </a:p>
          <a:p>
            <a:pPr>
              <a:defRPr/>
            </a:pPr>
            <a:r>
              <a:rPr lang="en-US" sz="2800" dirty="0"/>
              <a:t>Your phone will be confiscated!</a:t>
            </a:r>
          </a:p>
          <a:p>
            <a:pPr eaLnBrk="1" hangingPunct="1">
              <a:buNone/>
            </a:pPr>
            <a:endParaRPr lang="en-US" dirty="0" smtClean="0"/>
          </a:p>
        </p:txBody>
      </p:sp>
      <p:sp>
        <p:nvSpPr>
          <p:cNvPr id="8" name="Rectangle 7"/>
          <p:cNvSpPr/>
          <p:nvPr/>
        </p:nvSpPr>
        <p:spPr>
          <a:xfrm>
            <a:off x="4742825" y="5681960"/>
            <a:ext cx="7049750" cy="923330"/>
          </a:xfrm>
          <a:prstGeom prst="rect">
            <a:avLst/>
          </a:prstGeom>
          <a:noFill/>
        </p:spPr>
        <p:txBody>
          <a:bodyPr wrap="none" lIns="91440" tIns="45720" rIns="91440" bIns="45720">
            <a:prstTxWarp prst="textWave2">
              <a:avLst/>
            </a:prstTxWarp>
            <a:spAutoFit/>
            <a:scene3d>
              <a:camera prst="orthographicFront"/>
              <a:lightRig rig="threePt" dir="t"/>
            </a:scene3d>
            <a:sp3d extrusionH="57150">
              <a:bevelT w="38100" h="38100" prst="slope"/>
            </a:sp3d>
          </a:bodyPr>
          <a:lstStyle/>
          <a:p>
            <a:pPr algn="ctr"/>
            <a:r>
              <a:rPr lang="en-US" sz="5400" dirty="0">
                <a:ln>
                  <a:solidFill>
                    <a:schemeClr val="tx1"/>
                  </a:solidFill>
                </a:ln>
                <a:solidFill>
                  <a:schemeClr val="accent1"/>
                </a:solidFill>
                <a:effectLst>
                  <a:outerShdw blurRad="50800" dist="38100" dir="2700000" algn="tl" rotWithShape="0">
                    <a:prstClr val="black">
                      <a:alpha val="40000"/>
                    </a:prstClr>
                  </a:outerShdw>
                </a:effectLst>
              </a:rPr>
              <a:t>“I was texting my mom.”</a:t>
            </a:r>
          </a:p>
        </p:txBody>
      </p:sp>
    </p:spTree>
    <p:extLst>
      <p:ext uri="{BB962C8B-B14F-4D97-AF65-F5344CB8AC3E}">
        <p14:creationId xmlns:p14="http://schemas.microsoft.com/office/powerpoint/2010/main" val="2856492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9086" y="5253037"/>
            <a:ext cx="1190625" cy="1190625"/>
          </a:xfrm>
          <a:prstGeom prst="rect">
            <a:avLst/>
          </a:prstGeom>
        </p:spPr>
      </p:pic>
      <p:pic>
        <p:nvPicPr>
          <p:cNvPr id="3" name="Picture 2"/>
          <p:cNvPicPr>
            <a:picLocks noChangeAspect="1"/>
          </p:cNvPicPr>
          <p:nvPr/>
        </p:nvPicPr>
        <p:blipFill>
          <a:blip r:embed="rId3"/>
          <a:stretch>
            <a:fillRect/>
          </a:stretch>
        </p:blipFill>
        <p:spPr>
          <a:xfrm>
            <a:off x="9682161" y="5238750"/>
            <a:ext cx="1143000" cy="1143000"/>
          </a:xfrm>
          <a:prstGeom prst="rect">
            <a:avLst/>
          </a:prstGeom>
        </p:spPr>
      </p:pic>
      <p:pic>
        <p:nvPicPr>
          <p:cNvPr id="4" name="Picture 3"/>
          <p:cNvPicPr>
            <a:picLocks noChangeAspect="1"/>
          </p:cNvPicPr>
          <p:nvPr/>
        </p:nvPicPr>
        <p:blipFill>
          <a:blip r:embed="rId4"/>
          <a:stretch>
            <a:fillRect/>
          </a:stretch>
        </p:blipFill>
        <p:spPr>
          <a:xfrm>
            <a:off x="1493042" y="5253037"/>
            <a:ext cx="1219200" cy="1219200"/>
          </a:xfrm>
          <a:prstGeom prst="rect">
            <a:avLst/>
          </a:prstGeom>
        </p:spPr>
      </p:pic>
      <p:pic>
        <p:nvPicPr>
          <p:cNvPr id="5" name="Picture 4"/>
          <p:cNvPicPr>
            <a:picLocks noChangeAspect="1"/>
          </p:cNvPicPr>
          <p:nvPr/>
        </p:nvPicPr>
        <p:blipFill>
          <a:blip r:embed="rId5"/>
          <a:stretch>
            <a:fillRect/>
          </a:stretch>
        </p:blipFill>
        <p:spPr>
          <a:xfrm>
            <a:off x="6934199" y="5253037"/>
            <a:ext cx="1171575" cy="1171575"/>
          </a:xfrm>
          <a:prstGeom prst="rect">
            <a:avLst/>
          </a:prstGeom>
        </p:spPr>
      </p:pic>
      <p:sp>
        <p:nvSpPr>
          <p:cNvPr id="6" name="TextBox 5"/>
          <p:cNvSpPr txBox="1"/>
          <p:nvPr/>
        </p:nvSpPr>
        <p:spPr>
          <a:xfrm>
            <a:off x="381000" y="266700"/>
            <a:ext cx="11544299" cy="4524315"/>
          </a:xfrm>
          <a:prstGeom prst="rect">
            <a:avLst/>
          </a:prstGeom>
          <a:noFill/>
        </p:spPr>
        <p:txBody>
          <a:bodyPr wrap="square" rtlCol="0">
            <a:spAutoFit/>
          </a:bodyPr>
          <a:lstStyle/>
          <a:p>
            <a:pPr algn="ctr"/>
            <a:r>
              <a:rPr lang="en-US" sz="7200" dirty="0" smtClean="0">
                <a:solidFill>
                  <a:schemeClr val="bg1"/>
                </a:solidFill>
                <a:latin typeface="Times New Roman" panose="02020603050405020304" pitchFamily="18" charset="0"/>
                <a:cs typeface="Times New Roman" panose="02020603050405020304" pitchFamily="18" charset="0"/>
              </a:rPr>
              <a:t>Social Media</a:t>
            </a:r>
          </a:p>
          <a:p>
            <a:pPr marL="342900" indent="-342900">
              <a:buFont typeface="Wingdings" panose="05000000000000000000" pitchFamily="2" charset="2"/>
              <a:buChar char="v"/>
            </a:pPr>
            <a:r>
              <a:rPr lang="en-US" sz="3600" dirty="0" smtClean="0">
                <a:solidFill>
                  <a:schemeClr val="bg1"/>
                </a:solidFill>
                <a:latin typeface="Times New Roman" panose="02020603050405020304" pitchFamily="18" charset="0"/>
                <a:cs typeface="Times New Roman" panose="02020603050405020304" pitchFamily="18" charset="0"/>
              </a:rPr>
              <a:t>Do not post anything that you wouldn’t want your Grandparent to see.</a:t>
            </a:r>
          </a:p>
          <a:p>
            <a:pPr marL="342900" indent="-342900">
              <a:buFont typeface="Wingdings" panose="05000000000000000000" pitchFamily="2" charset="2"/>
              <a:buChar char="v"/>
            </a:pPr>
            <a:r>
              <a:rPr lang="en-US" sz="3600" dirty="0" smtClean="0">
                <a:solidFill>
                  <a:schemeClr val="bg1"/>
                </a:solidFill>
                <a:latin typeface="Times New Roman" panose="02020603050405020304" pitchFamily="18" charset="0"/>
                <a:cs typeface="Times New Roman" panose="02020603050405020304" pitchFamily="18" charset="0"/>
              </a:rPr>
              <a:t>Nothing is private . . . </a:t>
            </a:r>
            <a:r>
              <a:rPr lang="en-US" sz="3600" dirty="0">
                <a:solidFill>
                  <a:schemeClr val="bg1"/>
                </a:solidFill>
                <a:latin typeface="Times New Roman" panose="02020603050405020304" pitchFamily="18" charset="0"/>
                <a:cs typeface="Times New Roman" panose="02020603050405020304" pitchFamily="18" charset="0"/>
              </a:rPr>
              <a:t>e</a:t>
            </a:r>
            <a:r>
              <a:rPr lang="en-US" sz="3600" dirty="0" smtClean="0">
                <a:solidFill>
                  <a:schemeClr val="bg1"/>
                </a:solidFill>
                <a:latin typeface="Times New Roman" panose="02020603050405020304" pitchFamily="18" charset="0"/>
                <a:cs typeface="Times New Roman" panose="02020603050405020304" pitchFamily="18" charset="0"/>
              </a:rPr>
              <a:t>xpect it to be “screen </a:t>
            </a:r>
            <a:r>
              <a:rPr lang="en-US" sz="3600" dirty="0" err="1" smtClean="0">
                <a:solidFill>
                  <a:schemeClr val="bg1"/>
                </a:solidFill>
                <a:latin typeface="Times New Roman" panose="02020603050405020304" pitchFamily="18" charset="0"/>
                <a:cs typeface="Times New Roman" panose="02020603050405020304" pitchFamily="18" charset="0"/>
              </a:rPr>
              <a:t>shotted</a:t>
            </a:r>
            <a:r>
              <a:rPr lang="en-US" sz="3600" dirty="0" smtClean="0">
                <a:solidFill>
                  <a:schemeClr val="bg1"/>
                </a:solidFill>
                <a:latin typeface="Times New Roman" panose="02020603050405020304" pitchFamily="18" charset="0"/>
                <a:cs typeface="Times New Roman" panose="02020603050405020304" pitchFamily="18" charset="0"/>
              </a:rPr>
              <a:t>”, forwarded and shown to everyone!!!!</a:t>
            </a:r>
          </a:p>
          <a:p>
            <a:pPr marL="342900" indent="-342900">
              <a:buFont typeface="Wingdings" panose="05000000000000000000" pitchFamily="2" charset="2"/>
              <a:buChar char="v"/>
            </a:pPr>
            <a:r>
              <a:rPr lang="en-US" sz="3600" dirty="0" smtClean="0">
                <a:solidFill>
                  <a:schemeClr val="bg1"/>
                </a:solidFill>
                <a:latin typeface="Times New Roman" panose="02020603050405020304" pitchFamily="18" charset="0"/>
                <a:cs typeface="Times New Roman" panose="02020603050405020304" pitchFamily="18" charset="0"/>
              </a:rPr>
              <a:t>If you see anything inappropriate tell a trusted adult.</a:t>
            </a:r>
          </a:p>
          <a:p>
            <a:pPr marL="342900" indent="-342900">
              <a:buFont typeface="Wingdings" panose="05000000000000000000" pitchFamily="2" charset="2"/>
              <a:buChar char="v"/>
            </a:pPr>
            <a:r>
              <a:rPr lang="en-US" sz="3600" dirty="0" smtClean="0">
                <a:solidFill>
                  <a:schemeClr val="bg1"/>
                </a:solidFill>
                <a:latin typeface="Times New Roman" panose="02020603050405020304" pitchFamily="18" charset="0"/>
                <a:cs typeface="Times New Roman" panose="02020603050405020304" pitchFamily="18" charset="0"/>
              </a:rPr>
              <a:t>DELETE does not mean DELETE!!!</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223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0112"/>
          </a:xfrm>
        </p:spPr>
        <p:txBody>
          <a:bodyPr>
            <a:normAutofit/>
          </a:bodyPr>
          <a:lstStyle/>
          <a:p>
            <a:pPr algn="ctr"/>
            <a:r>
              <a:rPr lang="en-US" sz="4800" dirty="0" smtClean="0"/>
              <a:t>Buses</a:t>
            </a:r>
            <a:endParaRPr lang="en-US" sz="4800" dirty="0"/>
          </a:p>
        </p:txBody>
      </p:sp>
      <p:sp>
        <p:nvSpPr>
          <p:cNvPr id="4" name="Content Placeholder 3"/>
          <p:cNvSpPr>
            <a:spLocks noGrp="1"/>
          </p:cNvSpPr>
          <p:nvPr>
            <p:ph sz="half" idx="2"/>
          </p:nvPr>
        </p:nvSpPr>
        <p:spPr>
          <a:xfrm>
            <a:off x="7862058" y="1074739"/>
            <a:ext cx="3967162" cy="4351338"/>
          </a:xfrm>
        </p:spPr>
        <p:txBody>
          <a:bodyPr>
            <a:normAutofit fontScale="92500" lnSpcReduction="20000"/>
          </a:bodyPr>
          <a:lstStyle/>
          <a:p>
            <a:r>
              <a:rPr lang="en-US" dirty="0" smtClean="0"/>
              <a:t>Face the front</a:t>
            </a:r>
          </a:p>
          <a:p>
            <a:pPr marL="0" indent="0">
              <a:buNone/>
            </a:pPr>
            <a:endParaRPr lang="en-US" dirty="0" smtClean="0"/>
          </a:p>
          <a:p>
            <a:r>
              <a:rPr lang="en-US" dirty="0" smtClean="0"/>
              <a:t>Conversational voices</a:t>
            </a:r>
          </a:p>
          <a:p>
            <a:pPr marL="0" indent="0">
              <a:buNone/>
            </a:pPr>
            <a:endParaRPr lang="en-US" dirty="0" smtClean="0"/>
          </a:p>
          <a:p>
            <a:r>
              <a:rPr lang="en-US" dirty="0" smtClean="0"/>
              <a:t>Classroom rules apply</a:t>
            </a:r>
          </a:p>
          <a:p>
            <a:pPr marL="0" indent="0">
              <a:buNone/>
            </a:pPr>
            <a:endParaRPr lang="en-US" dirty="0" smtClean="0"/>
          </a:p>
          <a:p>
            <a:r>
              <a:rPr lang="en-US" dirty="0" smtClean="0"/>
              <a:t>Violations result in bus referrals</a:t>
            </a:r>
          </a:p>
          <a:p>
            <a:pPr marL="0" indent="0">
              <a:buNone/>
            </a:pPr>
            <a:endParaRPr lang="en-US" dirty="0" smtClean="0"/>
          </a:p>
          <a:p>
            <a:r>
              <a:rPr lang="en-US" dirty="0" smtClean="0"/>
              <a:t>Referrals can result in loss of riding privilege</a:t>
            </a:r>
          </a:p>
          <a:p>
            <a:endParaRPr lang="en-US" dirty="0"/>
          </a:p>
        </p:txBody>
      </p:sp>
      <p:sp>
        <p:nvSpPr>
          <p:cNvPr id="6" name="Rectangle 5"/>
          <p:cNvSpPr/>
          <p:nvPr/>
        </p:nvSpPr>
        <p:spPr>
          <a:xfrm>
            <a:off x="268761" y="5933452"/>
            <a:ext cx="3156057" cy="646331"/>
          </a:xfrm>
          <a:prstGeom prst="rect">
            <a:avLst/>
          </a:prstGeom>
        </p:spPr>
        <p:txBody>
          <a:bodyPr wrap="none">
            <a:spAutoFit/>
          </a:bodyPr>
          <a:lstStyle/>
          <a:p>
            <a:r>
              <a:rPr lang="en-US" sz="3600" b="1" dirty="0" smtClean="0"/>
              <a:t>NO BUS PASSES</a:t>
            </a:r>
            <a:endParaRPr lang="en-US" sz="3600" b="1" dirty="0"/>
          </a:p>
        </p:txBody>
      </p:sp>
      <p:sp>
        <p:nvSpPr>
          <p:cNvPr id="8" name="Rectangle 7"/>
          <p:cNvSpPr/>
          <p:nvPr/>
        </p:nvSpPr>
        <p:spPr>
          <a:xfrm>
            <a:off x="4554382" y="5935758"/>
            <a:ext cx="3156057" cy="923330"/>
          </a:xfrm>
          <a:prstGeom prst="rect">
            <a:avLst/>
          </a:prstGeom>
        </p:spPr>
        <p:txBody>
          <a:bodyPr wrap="none">
            <a:spAutoFit/>
          </a:bodyPr>
          <a:lstStyle/>
          <a:p>
            <a:r>
              <a:rPr lang="en-US" sz="3600" b="1" dirty="0"/>
              <a:t>NO BUS </a:t>
            </a:r>
            <a:r>
              <a:rPr lang="en-US" sz="3600" b="1" dirty="0" smtClean="0"/>
              <a:t>PASSES</a:t>
            </a:r>
          </a:p>
          <a:p>
            <a:endParaRPr lang="en-US" b="1" dirty="0"/>
          </a:p>
        </p:txBody>
      </p:sp>
      <p:sp>
        <p:nvSpPr>
          <p:cNvPr id="9" name="Rectangle 8"/>
          <p:cNvSpPr/>
          <p:nvPr/>
        </p:nvSpPr>
        <p:spPr>
          <a:xfrm>
            <a:off x="8772156" y="5933452"/>
            <a:ext cx="3156057" cy="646331"/>
          </a:xfrm>
          <a:prstGeom prst="rect">
            <a:avLst/>
          </a:prstGeom>
        </p:spPr>
        <p:txBody>
          <a:bodyPr wrap="none">
            <a:spAutoFit/>
          </a:bodyPr>
          <a:lstStyle/>
          <a:p>
            <a:r>
              <a:rPr lang="en-US" sz="3600" b="1" dirty="0"/>
              <a:t>NO BUS PASSES</a:t>
            </a:r>
          </a:p>
        </p:txBody>
      </p:sp>
      <p:pic>
        <p:nvPicPr>
          <p:cNvPr id="6146" name="Picture 2" descr="IMG_21991"/>
          <p:cNvPicPr>
            <a:picLocks noChangeAspect="1" noChangeArrowheads="1"/>
          </p:cNvPicPr>
          <p:nvPr/>
        </p:nvPicPr>
        <p:blipFill rotWithShape="1">
          <a:blip r:embed="rId2">
            <a:extLst>
              <a:ext uri="{28A0092B-C50C-407E-A947-70E740481C1C}">
                <a14:useLocalDpi xmlns:a14="http://schemas.microsoft.com/office/drawing/2010/main" val="0"/>
              </a:ext>
            </a:extLst>
          </a:blip>
          <a:srcRect l="2854" r="3556" b="7145"/>
          <a:stretch/>
        </p:blipFill>
        <p:spPr bwMode="auto">
          <a:xfrm>
            <a:off x="3966284" y="700923"/>
            <a:ext cx="4107766" cy="5434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008375" y="-7051080"/>
            <a:ext cx="1620875" cy="2096016"/>
          </a:xfrm>
          <a:prstGeom prst="rect">
            <a:avLst/>
          </a:prstGeom>
        </p:spPr>
      </p:pic>
      <p:sp>
        <p:nvSpPr>
          <p:cNvPr id="3" name="Content Placeholder 2"/>
          <p:cNvSpPr>
            <a:spLocks noGrp="1"/>
          </p:cNvSpPr>
          <p:nvPr>
            <p:ph sz="half" idx="1"/>
          </p:nvPr>
        </p:nvSpPr>
        <p:spPr>
          <a:xfrm>
            <a:off x="-293712" y="1074739"/>
            <a:ext cx="4471988" cy="3880772"/>
          </a:xfrm>
        </p:spPr>
        <p:txBody>
          <a:bodyPr>
            <a:normAutofit fontScale="92500" lnSpcReduction="20000"/>
          </a:bodyPr>
          <a:lstStyle/>
          <a:p>
            <a:pPr lvl="1"/>
            <a:endParaRPr lang="en-US" sz="2800" dirty="0" smtClean="0"/>
          </a:p>
          <a:p>
            <a:pPr lvl="1"/>
            <a:r>
              <a:rPr lang="en-US" sz="2800" dirty="0" smtClean="0"/>
              <a:t>Riding the bus is a privilege and you can be removed from the bus if you cannot act appropriately</a:t>
            </a:r>
          </a:p>
          <a:p>
            <a:pPr marL="457200" lvl="1" indent="0">
              <a:buNone/>
            </a:pPr>
            <a:endParaRPr lang="en-US" sz="2800" dirty="0" smtClean="0"/>
          </a:p>
          <a:p>
            <a:pPr lvl="1"/>
            <a:r>
              <a:rPr lang="en-US" sz="2800" dirty="0" smtClean="0"/>
              <a:t>Bus stop is considered “school,” the same rules at school apply to the bus stop.</a:t>
            </a:r>
          </a:p>
          <a:p>
            <a:endParaRPr lang="en-US" dirty="0"/>
          </a:p>
        </p:txBody>
      </p:sp>
    </p:spTree>
    <p:extLst>
      <p:ext uri="{BB962C8B-B14F-4D97-AF65-F5344CB8AC3E}">
        <p14:creationId xmlns:p14="http://schemas.microsoft.com/office/powerpoint/2010/main" val="32919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968" y="152400"/>
            <a:ext cx="8225833" cy="838200"/>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US" sz="3200" dirty="0">
                <a:latin typeface="Wide Latin" pitchFamily="18" charset="0"/>
              </a:rPr>
              <a:t>CAFETERIA/PATIO</a:t>
            </a:r>
          </a:p>
        </p:txBody>
      </p:sp>
      <p:sp>
        <p:nvSpPr>
          <p:cNvPr id="3" name="TextBox 2"/>
          <p:cNvSpPr txBox="1"/>
          <p:nvPr/>
        </p:nvSpPr>
        <p:spPr>
          <a:xfrm>
            <a:off x="1724966" y="1143000"/>
            <a:ext cx="8749603" cy="5047536"/>
          </a:xfrm>
          <a:prstGeom prst="rect">
            <a:avLst/>
          </a:prstGeom>
          <a:ln>
            <a:solidFill>
              <a:schemeClr val="accent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Wingdings" pitchFamily="2" charset="2"/>
              <a:buChar char="v"/>
            </a:pPr>
            <a:r>
              <a:rPr lang="en-US" sz="2000" dirty="0">
                <a:latin typeface="Copperplate Gothic Light" pitchFamily="34" charset="0"/>
              </a:rPr>
              <a:t>Get in line as soon as you arrive. No skipping in line</a:t>
            </a:r>
            <a:r>
              <a:rPr lang="en-US" sz="2000" dirty="0" smtClean="0">
                <a:latin typeface="Copperplate Gothic Light" pitchFamily="34" charset="0"/>
              </a:rPr>
              <a:t>.</a:t>
            </a:r>
          </a:p>
          <a:p>
            <a:pPr marL="342900" indent="-342900">
              <a:buFont typeface="Wingdings" pitchFamily="2" charset="2"/>
              <a:buChar char="v"/>
            </a:pPr>
            <a:endParaRPr lang="en-US" sz="2000" dirty="0">
              <a:latin typeface="Copperplate Gothic Light" pitchFamily="34" charset="0"/>
            </a:endParaRPr>
          </a:p>
          <a:p>
            <a:pPr marL="342900" indent="-342900">
              <a:buFont typeface="Wingdings" pitchFamily="2" charset="2"/>
              <a:buChar char="v"/>
            </a:pPr>
            <a:r>
              <a:rPr lang="en-US" sz="2000" dirty="0" smtClean="0">
                <a:latin typeface="Copperplate Gothic Light" pitchFamily="34" charset="0"/>
              </a:rPr>
              <a:t>IF YOU TOUCH A FOOD ITEM THEN YOU MUST BUY IT.</a:t>
            </a:r>
            <a:endParaRPr lang="en-US" sz="2000" dirty="0" smtClean="0">
              <a:latin typeface="Copperplate Gothic Light" pitchFamily="34" charset="0"/>
            </a:endParaRPr>
          </a:p>
          <a:p>
            <a:pPr marL="342900" indent="-342900">
              <a:buFont typeface="Wingdings" pitchFamily="2" charset="2"/>
              <a:buChar char="v"/>
            </a:pPr>
            <a:endParaRPr lang="en-US" sz="2000" b="1" u="sng" dirty="0" smtClean="0">
              <a:latin typeface="Copperplate Gothic Light" pitchFamily="34" charset="0"/>
            </a:endParaRPr>
          </a:p>
          <a:p>
            <a:pPr marL="342900" indent="-342900">
              <a:buFont typeface="Wingdings" pitchFamily="2" charset="2"/>
              <a:buChar char="v"/>
            </a:pPr>
            <a:r>
              <a:rPr lang="en-US" sz="2000" b="1" u="sng" dirty="0" smtClean="0">
                <a:latin typeface="Copperplate Gothic Light" pitchFamily="34" charset="0"/>
              </a:rPr>
              <a:t>Get everything you need when you go through the line, no going back in to the line</a:t>
            </a:r>
            <a:endParaRPr lang="en-US" sz="2000" b="1" u="sng" dirty="0">
              <a:latin typeface="Copperplate Gothic Light" pitchFamily="34" charset="0"/>
            </a:endParaRPr>
          </a:p>
          <a:p>
            <a:pPr marL="342900" indent="-342900">
              <a:buFont typeface="Wingdings" pitchFamily="2" charset="2"/>
              <a:buChar char="v"/>
            </a:pPr>
            <a:endParaRPr lang="en-US" sz="1000" dirty="0">
              <a:latin typeface="Copperplate Gothic Light" pitchFamily="34" charset="0"/>
            </a:endParaRPr>
          </a:p>
          <a:p>
            <a:pPr marL="342900" indent="-342900">
              <a:buFont typeface="Wingdings" pitchFamily="2" charset="2"/>
              <a:buChar char="v"/>
            </a:pPr>
            <a:r>
              <a:rPr lang="en-US" sz="2000" dirty="0">
                <a:latin typeface="Copperplate Gothic Light" pitchFamily="34" charset="0"/>
              </a:rPr>
              <a:t>One Raider Buck to eat on the patio. “Spiritwear Out” every Friday</a:t>
            </a:r>
            <a:r>
              <a:rPr lang="en-US" sz="2000" dirty="0" smtClean="0">
                <a:latin typeface="Copperplate Gothic Light" pitchFamily="34" charset="0"/>
              </a:rPr>
              <a:t>.</a:t>
            </a:r>
          </a:p>
          <a:p>
            <a:endParaRPr lang="en-US" sz="1000" b="1" u="sng" dirty="0">
              <a:latin typeface="Copperplate Gothic Light" pitchFamily="34" charset="0"/>
            </a:endParaRPr>
          </a:p>
          <a:p>
            <a:pPr marL="342900" indent="-342900">
              <a:buFont typeface="Wingdings" pitchFamily="2" charset="2"/>
              <a:buChar char="v"/>
            </a:pPr>
            <a:r>
              <a:rPr lang="en-US" sz="2000" b="1" u="sng" dirty="0" smtClean="0">
                <a:latin typeface="Copperplate Gothic Light" pitchFamily="34" charset="0"/>
              </a:rPr>
              <a:t>Do </a:t>
            </a:r>
            <a:r>
              <a:rPr lang="en-US" sz="2000" b="1" u="sng" dirty="0">
                <a:latin typeface="Copperplate Gothic Light" pitchFamily="34" charset="0"/>
              </a:rPr>
              <a:t>not touch anyone else’s food</a:t>
            </a:r>
            <a:r>
              <a:rPr lang="en-US" sz="2000" b="1" u="sng" dirty="0" smtClean="0">
                <a:latin typeface="Copperplate Gothic Light" pitchFamily="34" charset="0"/>
              </a:rPr>
              <a:t>.</a:t>
            </a:r>
          </a:p>
          <a:p>
            <a:endParaRPr lang="en-US" sz="1000" dirty="0">
              <a:latin typeface="Copperplate Gothic Light" pitchFamily="34" charset="0"/>
            </a:endParaRPr>
          </a:p>
          <a:p>
            <a:pPr marL="342900" indent="-342900">
              <a:buFont typeface="Wingdings" pitchFamily="2" charset="2"/>
              <a:buChar char="v"/>
            </a:pPr>
            <a:r>
              <a:rPr lang="en-US" sz="2000" dirty="0" smtClean="0">
                <a:latin typeface="Copperplate Gothic Light" pitchFamily="34" charset="0"/>
              </a:rPr>
              <a:t>Cafeteria is monitored by video, do NOT leave your trash!  Eating in the cafeteria is a privilege, not a right!</a:t>
            </a:r>
          </a:p>
          <a:p>
            <a:pPr marL="342900" indent="-342900">
              <a:buFont typeface="Wingdings" pitchFamily="2" charset="2"/>
              <a:buChar char="v"/>
            </a:pPr>
            <a:endParaRPr lang="en-US" sz="1000" dirty="0" smtClean="0">
              <a:latin typeface="Copperplate Gothic Light" pitchFamily="34" charset="0"/>
            </a:endParaRPr>
          </a:p>
          <a:p>
            <a:pPr marL="342900" indent="-342900">
              <a:buFont typeface="Wingdings" pitchFamily="2" charset="2"/>
              <a:buChar char="v"/>
            </a:pPr>
            <a:r>
              <a:rPr lang="en-US" sz="2000" dirty="0" smtClean="0">
                <a:latin typeface="Copperplate Gothic Light" pitchFamily="34" charset="0"/>
              </a:rPr>
              <a:t>No </a:t>
            </a:r>
            <a:r>
              <a:rPr lang="en-US" sz="2000" dirty="0">
                <a:latin typeface="Copperplate Gothic Light" pitchFamily="34" charset="0"/>
              </a:rPr>
              <a:t>switching </a:t>
            </a:r>
            <a:r>
              <a:rPr lang="en-US" sz="2000" dirty="0" smtClean="0">
                <a:latin typeface="Copperplate Gothic Light" pitchFamily="34" charset="0"/>
              </a:rPr>
              <a:t>seats</a:t>
            </a:r>
            <a:r>
              <a:rPr lang="en-US" sz="3200" dirty="0" smtClean="0">
                <a:latin typeface="Copperplate Gothic Light" pitchFamily="34" charset="0"/>
              </a:rPr>
              <a:t>.</a:t>
            </a:r>
          </a:p>
          <a:p>
            <a:pPr marL="342900" indent="-342900">
              <a:buFont typeface="Wingdings" pitchFamily="2" charset="2"/>
              <a:buChar char="v"/>
            </a:pPr>
            <a:endParaRPr lang="en-US" sz="1000" dirty="0" smtClean="0">
              <a:latin typeface="Copperplate Gothic Light" pitchFamily="34" charset="0"/>
            </a:endParaRPr>
          </a:p>
          <a:p>
            <a:pPr marL="342900" indent="-342900">
              <a:buFont typeface="Wingdings" pitchFamily="2" charset="2"/>
              <a:buChar char="v"/>
            </a:pPr>
            <a:r>
              <a:rPr lang="en-US" sz="2000" dirty="0" smtClean="0">
                <a:latin typeface="Copperplate Gothic Light" pitchFamily="34" charset="0"/>
              </a:rPr>
              <a:t>Recycle CORRECTLY!  </a:t>
            </a:r>
            <a:endParaRPr lang="en-US" sz="2000" dirty="0">
              <a:latin typeface="Copperplate Gothic Light" pitchFamily="34" charset="0"/>
            </a:endParaRPr>
          </a:p>
        </p:txBody>
      </p:sp>
    </p:spTree>
    <p:extLst>
      <p:ext uri="{BB962C8B-B14F-4D97-AF65-F5344CB8AC3E}">
        <p14:creationId xmlns:p14="http://schemas.microsoft.com/office/powerpoint/2010/main" val="2011698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pPr algn="ctr"/>
            <a:r>
              <a:rPr lang="en-US" sz="7200" b="1" dirty="0" smtClean="0"/>
              <a:t>Fairness</a:t>
            </a:r>
            <a:endParaRPr lang="en-US" sz="7200" b="1" dirty="0"/>
          </a:p>
        </p:txBody>
      </p:sp>
      <p:sp>
        <p:nvSpPr>
          <p:cNvPr id="3" name="Content Placeholder 2"/>
          <p:cNvSpPr>
            <a:spLocks noGrp="1"/>
          </p:cNvSpPr>
          <p:nvPr>
            <p:ph idx="1"/>
          </p:nvPr>
        </p:nvSpPr>
        <p:spPr>
          <a:solidFill>
            <a:schemeClr val="accent4">
              <a:lumMod val="20000"/>
              <a:lumOff val="80000"/>
            </a:schemeClr>
          </a:solidFill>
        </p:spPr>
        <p:txBody>
          <a:bodyPr/>
          <a:lstStyle/>
          <a:p>
            <a:endParaRPr lang="en-US" dirty="0" smtClean="0"/>
          </a:p>
          <a:p>
            <a:r>
              <a:rPr lang="en-US" sz="3200" dirty="0" smtClean="0"/>
              <a:t>We want students to know what are our expectations for behavior.</a:t>
            </a:r>
          </a:p>
          <a:p>
            <a:endParaRPr lang="en-US" sz="3200" dirty="0"/>
          </a:p>
          <a:p>
            <a:r>
              <a:rPr lang="en-US" sz="3200" dirty="0" smtClean="0"/>
              <a:t>We follow a system of demerits (progressive discipline)</a:t>
            </a:r>
          </a:p>
          <a:p>
            <a:endParaRPr lang="en-US" sz="3200" dirty="0"/>
          </a:p>
          <a:p>
            <a:r>
              <a:rPr lang="en-US" sz="3200" dirty="0" smtClean="0"/>
              <a:t>We follow the St Johns County Code of Conduct</a:t>
            </a:r>
            <a:endParaRPr lang="en-US" sz="3200" dirty="0"/>
          </a:p>
        </p:txBody>
      </p:sp>
    </p:spTree>
    <p:extLst>
      <p:ext uri="{BB962C8B-B14F-4D97-AF65-F5344CB8AC3E}">
        <p14:creationId xmlns:p14="http://schemas.microsoft.com/office/powerpoint/2010/main" val="310902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32172" y="2884869"/>
            <a:ext cx="6206544" cy="3464416"/>
          </a:xfrm>
        </p:spPr>
        <p:txBody>
          <a:bodyPr>
            <a:normAutofit/>
          </a:bodyPr>
          <a:lstStyle/>
          <a:p>
            <a:endParaRPr lang="en-US" dirty="0"/>
          </a:p>
          <a:p>
            <a:pPr marL="0" indent="0" algn="ctr">
              <a:buNone/>
            </a:pPr>
            <a:r>
              <a:rPr lang="en-US" sz="2400" b="1" i="1" u="sng" dirty="0" smtClean="0"/>
              <a:t>Don’ts</a:t>
            </a:r>
            <a:endParaRPr lang="en-US" sz="2400" b="1" i="1" u="sng" dirty="0"/>
          </a:p>
          <a:p>
            <a:r>
              <a:rPr lang="en-US" sz="2400" b="1" dirty="0" smtClean="0"/>
              <a:t>Leave </a:t>
            </a:r>
            <a:r>
              <a:rPr lang="en-US" sz="2400" b="1" dirty="0"/>
              <a:t>a mess at your table. </a:t>
            </a:r>
            <a:endParaRPr lang="en-US" sz="2400" dirty="0"/>
          </a:p>
          <a:p>
            <a:r>
              <a:rPr lang="en-US" sz="2400" b="1" dirty="0"/>
              <a:t>Be disruptive or rude. </a:t>
            </a:r>
            <a:endParaRPr lang="en-US" sz="2400" dirty="0"/>
          </a:p>
          <a:p>
            <a:r>
              <a:rPr lang="en-US" sz="2400" b="1" dirty="0"/>
              <a:t>Read SPMS books while eating or drinking. </a:t>
            </a:r>
            <a:endParaRPr lang="en-US" sz="2400" dirty="0"/>
          </a:p>
          <a:p>
            <a:r>
              <a:rPr lang="en-US" sz="2400" b="1" dirty="0"/>
              <a:t>Eat on the carpet. </a:t>
            </a:r>
            <a:endParaRPr lang="en-US" sz="2400" dirty="0"/>
          </a:p>
          <a:p>
            <a:r>
              <a:rPr lang="en-US" sz="2400" b="1" dirty="0"/>
              <a:t>Leave your backpacks in the walkways </a:t>
            </a:r>
            <a:endParaRPr lang="en-US" sz="2400" dirty="0"/>
          </a:p>
        </p:txBody>
      </p:sp>
      <p:sp>
        <p:nvSpPr>
          <p:cNvPr id="5" name="Rectangle 4"/>
          <p:cNvSpPr/>
          <p:nvPr/>
        </p:nvSpPr>
        <p:spPr>
          <a:xfrm>
            <a:off x="606578" y="1824970"/>
            <a:ext cx="3836831" cy="4524315"/>
          </a:xfrm>
          <a:prstGeom prst="rect">
            <a:avLst/>
          </a:prstGeom>
        </p:spPr>
        <p:txBody>
          <a:bodyPr wrap="square">
            <a:spAutoFit/>
          </a:bodyPr>
          <a:lstStyle/>
          <a:p>
            <a:pPr algn="ctr"/>
            <a:r>
              <a:rPr lang="en-US" sz="2400" b="1" i="1" u="sng" dirty="0" smtClean="0">
                <a:solidFill>
                  <a:srgbClr val="000000"/>
                </a:solidFill>
                <a:latin typeface="Calibri" panose="020F0502020204030204" pitchFamily="34" charset="0"/>
              </a:rPr>
              <a:t>Do’s</a:t>
            </a:r>
            <a:endParaRPr lang="en-US" sz="2400" b="1" i="1" u="sng" dirty="0">
              <a:solidFill>
                <a:srgbClr val="000000"/>
              </a:solidFill>
              <a:latin typeface="Calibri" panose="020F0502020204030204" pitchFamily="34" charset="0"/>
            </a:endParaRPr>
          </a:p>
          <a:p>
            <a:endParaRPr lang="en-US" sz="2400" dirty="0">
              <a:latin typeface="Calibri" panose="020F0502020204030204" pitchFamily="34" charset="0"/>
            </a:endParaRPr>
          </a:p>
          <a:p>
            <a:pPr marL="285750" indent="-285750">
              <a:buFont typeface="Arial" panose="020B0604020202020204" pitchFamily="34" charset="0"/>
              <a:buChar char="•"/>
            </a:pPr>
            <a:r>
              <a:rPr lang="en-US" sz="2400" b="1" dirty="0" smtClean="0">
                <a:latin typeface="Calibri" panose="020F0502020204030204" pitchFamily="34" charset="0"/>
              </a:rPr>
              <a:t>Relax!</a:t>
            </a:r>
          </a:p>
          <a:p>
            <a:pPr marL="285750" indent="-285750">
              <a:buFont typeface="Arial" panose="020B0604020202020204" pitchFamily="34" charset="0"/>
              <a:buChar char="•"/>
            </a:pPr>
            <a:r>
              <a:rPr lang="en-US" sz="2400" b="1" dirty="0" smtClean="0">
                <a:latin typeface="Calibri" panose="020F0502020204030204" pitchFamily="34" charset="0"/>
              </a:rPr>
              <a:t>Eat ONLY on tile</a:t>
            </a:r>
          </a:p>
          <a:p>
            <a:pPr marL="285750" indent="-285750">
              <a:buFont typeface="Arial" panose="020B0604020202020204" pitchFamily="34" charset="0"/>
              <a:buChar char="•"/>
            </a:pPr>
            <a:r>
              <a:rPr lang="en-US" sz="2400" b="1" dirty="0" smtClean="0">
                <a:latin typeface="Calibri" panose="020F0502020204030204" pitchFamily="34" charset="0"/>
              </a:rPr>
              <a:t>Talk with friends</a:t>
            </a:r>
          </a:p>
          <a:p>
            <a:pPr marL="285750" indent="-285750">
              <a:buFont typeface="Arial" panose="020B0604020202020204" pitchFamily="34" charset="0"/>
              <a:buChar char="•"/>
            </a:pPr>
            <a:r>
              <a:rPr lang="en-US" sz="2400" b="1" dirty="0" smtClean="0">
                <a:latin typeface="Calibri" panose="020F0502020204030204" pitchFamily="34" charset="0"/>
              </a:rPr>
              <a:t>Read personal books</a:t>
            </a:r>
          </a:p>
          <a:p>
            <a:pPr marL="285750" indent="-285750">
              <a:buFont typeface="Arial" panose="020B0604020202020204" pitchFamily="34" charset="0"/>
              <a:buChar char="•"/>
            </a:pPr>
            <a:r>
              <a:rPr lang="en-US" sz="2400" b="1" dirty="0" smtClean="0">
                <a:latin typeface="Calibri" panose="020F0502020204030204" pitchFamily="34" charset="0"/>
              </a:rPr>
              <a:t>Play Games</a:t>
            </a:r>
          </a:p>
          <a:p>
            <a:pPr marL="285750" indent="-285750">
              <a:buFont typeface="Arial" panose="020B0604020202020204" pitchFamily="34" charset="0"/>
              <a:buChar char="•"/>
            </a:pPr>
            <a:r>
              <a:rPr lang="en-US" sz="2400" b="1" dirty="0" smtClean="0">
                <a:latin typeface="Calibri" panose="020F0502020204030204" pitchFamily="34" charset="0"/>
              </a:rPr>
              <a:t>Enjoy Maker’s Space</a:t>
            </a:r>
          </a:p>
          <a:p>
            <a:pPr marL="285750" indent="-285750">
              <a:buFont typeface="Arial" panose="020B0604020202020204" pitchFamily="34" charset="0"/>
              <a:buChar char="•"/>
            </a:pPr>
            <a:r>
              <a:rPr lang="en-US" sz="2400" b="1" dirty="0" smtClean="0">
                <a:latin typeface="Calibri" panose="020F0502020204030204" pitchFamily="34" charset="0"/>
              </a:rPr>
              <a:t>Work on homework</a:t>
            </a:r>
          </a:p>
          <a:p>
            <a:pPr marL="285750" indent="-285750">
              <a:buFont typeface="Arial" panose="020B0604020202020204" pitchFamily="34" charset="0"/>
              <a:buChar char="•"/>
            </a:pPr>
            <a:r>
              <a:rPr lang="en-US" sz="2400" b="1" dirty="0" smtClean="0">
                <a:latin typeface="Calibri" panose="020F0502020204030204" pitchFamily="34" charset="0"/>
              </a:rPr>
              <a:t>Clean up after yourself</a:t>
            </a:r>
          </a:p>
          <a:p>
            <a:pPr marL="285750" indent="-285750">
              <a:buFont typeface="Arial" panose="020B0604020202020204" pitchFamily="34" charset="0"/>
              <a:buChar char="•"/>
            </a:pPr>
            <a:r>
              <a:rPr lang="en-US" sz="2400" b="1" dirty="0" smtClean="0">
                <a:latin typeface="Calibri" panose="020F0502020204030204" pitchFamily="34" charset="0"/>
              </a:rPr>
              <a:t>Check out SPMS books</a:t>
            </a:r>
          </a:p>
          <a:p>
            <a:pPr marL="285750" indent="-285750">
              <a:buFont typeface="Arial" panose="020B0604020202020204" pitchFamily="34" charset="0"/>
              <a:buChar char="•"/>
            </a:pPr>
            <a:r>
              <a:rPr lang="en-US" sz="2400" b="1" dirty="0" smtClean="0">
                <a:latin typeface="Calibri" panose="020F0502020204030204" pitchFamily="34" charset="0"/>
              </a:rPr>
              <a:t>Follow all school rules</a:t>
            </a:r>
            <a:endParaRPr lang="en-US" sz="2400" dirty="0">
              <a:latin typeface="Calibri" panose="020F0502020204030204" pitchFamily="34" charset="0"/>
            </a:endParaRPr>
          </a:p>
        </p:txBody>
      </p:sp>
      <p:sp>
        <p:nvSpPr>
          <p:cNvPr id="6" name="TextBox 5"/>
          <p:cNvSpPr txBox="1"/>
          <p:nvPr/>
        </p:nvSpPr>
        <p:spPr>
          <a:xfrm rot="20831528">
            <a:off x="2409818" y="2378809"/>
            <a:ext cx="7263685" cy="954107"/>
          </a:xfrm>
          <a:prstGeom prst="rect">
            <a:avLst/>
          </a:prstGeom>
          <a:noFill/>
        </p:spPr>
        <p:txBody>
          <a:bodyPr wrap="square" rtlCol="0">
            <a:spAutoFit/>
          </a:bodyPr>
          <a:lstStyle/>
          <a:p>
            <a:pPr algn="ctr"/>
            <a:r>
              <a:rPr lang="en-US" sz="2800" b="1" u="sng" dirty="0" smtClean="0">
                <a:solidFill>
                  <a:srgbClr val="FF0000"/>
                </a:solidFill>
                <a:effectLst>
                  <a:outerShdw blurRad="38100" dist="38100" dir="2700000" algn="tl">
                    <a:srgbClr val="000000">
                      <a:alpha val="43137"/>
                    </a:srgbClr>
                  </a:outerShdw>
                </a:effectLst>
              </a:rPr>
              <a:t>Only 30 students per lunch</a:t>
            </a:r>
          </a:p>
          <a:p>
            <a:pPr algn="ctr"/>
            <a:r>
              <a:rPr lang="en-US" sz="2800" b="1" u="sng" dirty="0" smtClean="0">
                <a:solidFill>
                  <a:srgbClr val="FF0000"/>
                </a:solidFill>
                <a:effectLst>
                  <a:outerShdw blurRad="38100" dist="38100" dir="2700000" algn="tl">
                    <a:srgbClr val="000000">
                      <a:alpha val="43137"/>
                    </a:srgbClr>
                  </a:outerShdw>
                </a:effectLst>
              </a:rPr>
              <a:t>1</a:t>
            </a:r>
            <a:r>
              <a:rPr lang="en-US" sz="2800" b="1" u="sng" baseline="30000" dirty="0" smtClean="0">
                <a:solidFill>
                  <a:srgbClr val="FF0000"/>
                </a:solidFill>
                <a:effectLst>
                  <a:outerShdw blurRad="38100" dist="38100" dir="2700000" algn="tl">
                    <a:srgbClr val="000000">
                      <a:alpha val="43137"/>
                    </a:srgbClr>
                  </a:outerShdw>
                </a:effectLst>
              </a:rPr>
              <a:t>st</a:t>
            </a:r>
            <a:r>
              <a:rPr lang="en-US" sz="2800" b="1" u="sng" dirty="0" smtClean="0">
                <a:solidFill>
                  <a:srgbClr val="FF0000"/>
                </a:solidFill>
                <a:effectLst>
                  <a:outerShdw blurRad="38100" dist="38100" dir="2700000" algn="tl">
                    <a:srgbClr val="000000">
                      <a:alpha val="43137"/>
                    </a:srgbClr>
                  </a:outerShdw>
                </a:effectLst>
              </a:rPr>
              <a:t> come, 1</a:t>
            </a:r>
            <a:r>
              <a:rPr lang="en-US" sz="2800" b="1" u="sng" baseline="30000" dirty="0" smtClean="0">
                <a:solidFill>
                  <a:srgbClr val="FF0000"/>
                </a:solidFill>
                <a:effectLst>
                  <a:outerShdw blurRad="38100" dist="38100" dir="2700000" algn="tl">
                    <a:srgbClr val="000000">
                      <a:alpha val="43137"/>
                    </a:srgbClr>
                  </a:outerShdw>
                </a:effectLst>
              </a:rPr>
              <a:t>st</a:t>
            </a:r>
            <a:r>
              <a:rPr lang="en-US" sz="2800" b="1" u="sng" dirty="0" smtClean="0">
                <a:solidFill>
                  <a:srgbClr val="FF0000"/>
                </a:solidFill>
                <a:effectLst>
                  <a:outerShdw blurRad="38100" dist="38100" dir="2700000" algn="tl">
                    <a:srgbClr val="000000">
                      <a:alpha val="43137"/>
                    </a:srgbClr>
                  </a:outerShdw>
                </a:effectLst>
              </a:rPr>
              <a:t> served</a:t>
            </a:r>
            <a:endParaRPr lang="en-US" sz="2800" b="1" u="sng" dirty="0">
              <a:solidFill>
                <a:srgbClr val="FF0000"/>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stretch>
            <a:fillRect/>
          </a:stretch>
        </p:blipFill>
        <p:spPr>
          <a:xfrm>
            <a:off x="1282520" y="447727"/>
            <a:ext cx="8899301" cy="1455313"/>
          </a:xfrm>
          <a:prstGeom prst="rect">
            <a:avLst/>
          </a:prstGeom>
        </p:spPr>
      </p:pic>
    </p:spTree>
    <p:extLst>
      <p:ext uri="{BB962C8B-B14F-4D97-AF65-F5344CB8AC3E}">
        <p14:creationId xmlns:p14="http://schemas.microsoft.com/office/powerpoint/2010/main" val="3489895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1"/>
            <a:ext cx="10515600" cy="1100137"/>
          </a:xfrm>
        </p:spPr>
        <p:txBody>
          <a:bodyPr>
            <a:normAutofit fontScale="90000"/>
          </a:bodyPr>
          <a:lstStyle/>
          <a:p>
            <a:pPr algn="ctr" eaLnBrk="1" hangingPunct="1"/>
            <a:r>
              <a:rPr lang="en-US" dirty="0" smtClean="0">
                <a:latin typeface="Goudy Stout" pitchFamily="18" charset="0"/>
              </a:rPr>
              <a:t/>
            </a:r>
            <a:br>
              <a:rPr lang="en-US" dirty="0" smtClean="0">
                <a:latin typeface="Goudy Stout" pitchFamily="18" charset="0"/>
              </a:rPr>
            </a:br>
            <a:r>
              <a:rPr lang="en-US" dirty="0" smtClean="0">
                <a:latin typeface="Goudy Stout" pitchFamily="18" charset="0"/>
              </a:rPr>
              <a:t>RAIDER BUCK$</a:t>
            </a:r>
          </a:p>
        </p:txBody>
      </p:sp>
      <p:sp>
        <p:nvSpPr>
          <p:cNvPr id="4099" name="Content Placeholder 3"/>
          <p:cNvSpPr>
            <a:spLocks noGrp="1"/>
          </p:cNvSpPr>
          <p:nvPr>
            <p:ph sz="half" idx="2"/>
          </p:nvPr>
        </p:nvSpPr>
        <p:spPr>
          <a:xfrm>
            <a:off x="3557586" y="4659310"/>
            <a:ext cx="8077200" cy="2198690"/>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eaLnBrk="1" hangingPunct="1"/>
            <a:r>
              <a:rPr lang="en-US" dirty="0" smtClean="0">
                <a:latin typeface="Mufferaw" pitchFamily="66" charset="0"/>
              </a:rPr>
              <a:t>Must have your name &amp; teacher signature to use or will be confiscated.</a:t>
            </a:r>
          </a:p>
          <a:p>
            <a:pPr marL="0" indent="0" eaLnBrk="1" hangingPunct="1">
              <a:buNone/>
            </a:pPr>
            <a:endParaRPr lang="en-US" dirty="0" smtClean="0">
              <a:latin typeface="Mufferaw" pitchFamily="66" charset="0"/>
            </a:endParaRPr>
          </a:p>
          <a:p>
            <a:pPr eaLnBrk="1" hangingPunct="1"/>
            <a:r>
              <a:rPr lang="en-US" dirty="0" smtClean="0">
                <a:latin typeface="Mufferaw" pitchFamily="66" charset="0"/>
              </a:rPr>
              <a:t>Cannot give your bucks to another student </a:t>
            </a:r>
          </a:p>
          <a:p>
            <a:pPr marL="0" indent="0" eaLnBrk="1" hangingPunct="1">
              <a:buNone/>
            </a:pPr>
            <a:endParaRPr lang="en-US" dirty="0" smtClean="0">
              <a:latin typeface="Mufferaw" pitchFamily="66" charset="0"/>
            </a:endParaRPr>
          </a:p>
          <a:p>
            <a:pPr eaLnBrk="1" hangingPunct="1"/>
            <a:r>
              <a:rPr lang="en-US" dirty="0" smtClean="0">
                <a:latin typeface="Mufferaw" pitchFamily="66" charset="0"/>
              </a:rPr>
              <a:t>Use them for ice cream on Fridays and/or to sit outside on the patio.</a:t>
            </a:r>
          </a:p>
          <a:p>
            <a:pPr eaLnBrk="1" hangingPunct="1">
              <a:buNone/>
            </a:pPr>
            <a:r>
              <a:rPr lang="en-US" dirty="0" smtClean="0">
                <a:latin typeface="Mufferaw" pitchFamily="66" charset="0"/>
              </a:rPr>
              <a:t>	</a:t>
            </a:r>
          </a:p>
        </p:txBody>
      </p:sp>
      <p:pic>
        <p:nvPicPr>
          <p:cNvPr id="4" name="Picture 3"/>
          <p:cNvPicPr>
            <a:picLocks noChangeAspect="1"/>
          </p:cNvPicPr>
          <p:nvPr/>
        </p:nvPicPr>
        <p:blipFill>
          <a:blip r:embed="rId2"/>
          <a:stretch>
            <a:fillRect/>
          </a:stretch>
        </p:blipFill>
        <p:spPr>
          <a:xfrm>
            <a:off x="8963025" y="2130422"/>
            <a:ext cx="2390775" cy="1914525"/>
          </a:xfrm>
          <a:prstGeom prst="rect">
            <a:avLst/>
          </a:prstGeom>
        </p:spPr>
      </p:pic>
      <p:pic>
        <p:nvPicPr>
          <p:cNvPr id="5" name="Picture 4"/>
          <p:cNvPicPr>
            <a:picLocks noChangeAspect="1"/>
          </p:cNvPicPr>
          <p:nvPr/>
        </p:nvPicPr>
        <p:blipFill>
          <a:blip r:embed="rId3"/>
          <a:stretch>
            <a:fillRect/>
          </a:stretch>
        </p:blipFill>
        <p:spPr>
          <a:xfrm>
            <a:off x="257175" y="1297778"/>
            <a:ext cx="6291262" cy="3031335"/>
          </a:xfrm>
          <a:prstGeom prst="rect">
            <a:avLst/>
          </a:prstGeom>
        </p:spPr>
      </p:pic>
    </p:spTree>
    <p:extLst>
      <p:ext uri="{BB962C8B-B14F-4D97-AF65-F5344CB8AC3E}">
        <p14:creationId xmlns:p14="http://schemas.microsoft.com/office/powerpoint/2010/main" val="3152728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normAutofit/>
          </a:bodyPr>
          <a:lstStyle/>
          <a:p>
            <a:pPr eaLnBrk="1" hangingPunct="1"/>
            <a:r>
              <a:rPr lang="en-US" sz="4800" b="1" dirty="0" smtClean="0">
                <a:latin typeface="Baveuse" pitchFamily="2" charset="0"/>
              </a:rPr>
              <a:t>DON’T BE A BULLY!</a:t>
            </a:r>
          </a:p>
        </p:txBody>
      </p:sp>
      <p:pic>
        <p:nvPicPr>
          <p:cNvPr id="10243" name="Picture 2"/>
          <p:cNvPicPr>
            <a:picLocks noGrp="1" noChangeAspect="1" noChangeArrowheads="1"/>
          </p:cNvPicPr>
          <p:nvPr>
            <p:ph sz="half" idx="1"/>
          </p:nvPr>
        </p:nvPicPr>
        <p:blipFill>
          <a:blip r:embed="rId2" cstate="print"/>
          <a:srcRect/>
          <a:stretch>
            <a:fillRect/>
          </a:stretch>
        </p:blipFill>
        <p:spPr>
          <a:xfrm>
            <a:off x="2479677" y="2343151"/>
            <a:ext cx="2906714" cy="2906714"/>
          </a:xfrm>
          <a:noFill/>
        </p:spPr>
      </p:pic>
      <p:sp>
        <p:nvSpPr>
          <p:cNvPr id="10244" name="Content Placeholder 7"/>
          <p:cNvSpPr>
            <a:spLocks noGrp="1"/>
          </p:cNvSpPr>
          <p:nvPr>
            <p:ph sz="half" idx="2"/>
          </p:nvPr>
        </p:nvSpPr>
        <p:spPr>
          <a:xfrm>
            <a:off x="6096000" y="1375787"/>
            <a:ext cx="5181600" cy="4351338"/>
          </a:xfrm>
        </p:spPr>
        <p:txBody>
          <a:bodyPr/>
          <a:lstStyle/>
          <a:p>
            <a:pPr eaLnBrk="1" hangingPunct="1"/>
            <a:r>
              <a:rPr lang="en-US" sz="4000" dirty="0"/>
              <a:t>Report Any Bullying</a:t>
            </a:r>
          </a:p>
          <a:p>
            <a:pPr eaLnBrk="1" hangingPunct="1"/>
            <a:r>
              <a:rPr lang="en-US" sz="4000" dirty="0"/>
              <a:t>Consequences can be severe up to and including suspension and/or </a:t>
            </a:r>
            <a:r>
              <a:rPr lang="en-US" sz="4000" dirty="0" smtClean="0"/>
              <a:t>arrest</a:t>
            </a:r>
          </a:p>
        </p:txBody>
      </p:sp>
      <p:sp>
        <p:nvSpPr>
          <p:cNvPr id="3" name="TextBox 2"/>
          <p:cNvSpPr txBox="1"/>
          <p:nvPr/>
        </p:nvSpPr>
        <p:spPr>
          <a:xfrm>
            <a:off x="1793804" y="5727125"/>
            <a:ext cx="7185172" cy="584775"/>
          </a:xfrm>
          <a:prstGeom prst="rect">
            <a:avLst/>
          </a:prstGeom>
          <a:noFill/>
        </p:spPr>
        <p:txBody>
          <a:bodyPr wrap="none" rtlCol="0">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Tell Us When Something Isn’t Right!</a:t>
            </a:r>
          </a:p>
        </p:txBody>
      </p:sp>
    </p:spTree>
    <p:extLst>
      <p:ext uri="{BB962C8B-B14F-4D97-AF65-F5344CB8AC3E}">
        <p14:creationId xmlns:p14="http://schemas.microsoft.com/office/powerpoint/2010/main" val="2480681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normAutofit fontScale="90000"/>
          </a:bodyPr>
          <a:lstStyle/>
          <a:p>
            <a:pPr eaLnBrk="1" hangingPunct="1"/>
            <a:r>
              <a:rPr lang="en-US" sz="5400" b="1" dirty="0">
                <a:latin typeface="Boopee" pitchFamily="2" charset="0"/>
              </a:rPr>
              <a:t>HORSEPLAY RESULTING IN INJURY</a:t>
            </a:r>
          </a:p>
        </p:txBody>
      </p:sp>
      <p:sp>
        <p:nvSpPr>
          <p:cNvPr id="15363" name="Content Placeholder 3"/>
          <p:cNvSpPr>
            <a:spLocks noGrp="1"/>
          </p:cNvSpPr>
          <p:nvPr>
            <p:ph sz="half" idx="1"/>
          </p:nvPr>
        </p:nvSpPr>
        <p:spPr/>
        <p:txBody>
          <a:bodyPr/>
          <a:lstStyle/>
          <a:p>
            <a:pPr eaLnBrk="1" hangingPunct="1"/>
            <a:r>
              <a:rPr lang="en-US" dirty="0" smtClean="0"/>
              <a:t>Can result in suspension</a:t>
            </a:r>
          </a:p>
          <a:p>
            <a:pPr eaLnBrk="1" hangingPunct="1">
              <a:buNone/>
            </a:pPr>
            <a:r>
              <a:rPr lang="en-US" dirty="0" smtClean="0"/>
              <a:t> </a:t>
            </a:r>
          </a:p>
          <a:p>
            <a:pPr eaLnBrk="1" hangingPunct="1"/>
            <a:r>
              <a:rPr lang="en-US" dirty="0" smtClean="0"/>
              <a:t>Length of suspension depends on severity of injury- not the intent!</a:t>
            </a:r>
          </a:p>
          <a:p>
            <a:pPr eaLnBrk="1" hangingPunct="1">
              <a:buNone/>
            </a:pPr>
            <a:endParaRPr lang="en-US" dirty="0" smtClean="0"/>
          </a:p>
          <a:p>
            <a:pPr eaLnBrk="1" hangingPunct="1"/>
            <a:r>
              <a:rPr lang="en-US" dirty="0" smtClean="0"/>
              <a:t>KEEP YOUR HANDS AND FEET TO YOURSELF!</a:t>
            </a:r>
          </a:p>
        </p:txBody>
      </p:sp>
      <p:pic>
        <p:nvPicPr>
          <p:cNvPr id="15364" name="Picture 3"/>
          <p:cNvPicPr>
            <a:picLocks noGrp="1" noChangeAspect="1" noChangeArrowheads="1"/>
          </p:cNvPicPr>
          <p:nvPr>
            <p:ph sz="half" idx="2"/>
          </p:nvPr>
        </p:nvPicPr>
        <p:blipFill>
          <a:blip r:embed="rId2" cstate="print"/>
          <a:srcRect/>
          <a:stretch>
            <a:fillRect/>
          </a:stretch>
        </p:blipFill>
        <p:spPr>
          <a:xfrm>
            <a:off x="6248399" y="1600199"/>
            <a:ext cx="4995863" cy="489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8479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pPr algn="ctr"/>
            <a:r>
              <a:rPr lang="en-US" dirty="0" smtClean="0"/>
              <a:t>Dismissal</a:t>
            </a:r>
            <a:endParaRPr lang="en-US" dirty="0"/>
          </a:p>
        </p:txBody>
      </p:sp>
      <p:sp>
        <p:nvSpPr>
          <p:cNvPr id="3" name="Content Placeholder 2"/>
          <p:cNvSpPr>
            <a:spLocks noGrp="1"/>
          </p:cNvSpPr>
          <p:nvPr>
            <p:ph sz="half" idx="1"/>
          </p:nvPr>
        </p:nvSpPr>
        <p:spPr>
          <a:xfrm>
            <a:off x="838199" y="1185277"/>
            <a:ext cx="6811851" cy="4799887"/>
          </a:xfrm>
        </p:spPr>
        <p:txBody>
          <a:bodyPr>
            <a:normAutofit fontScale="85000" lnSpcReduction="20000"/>
          </a:bodyPr>
          <a:lstStyle/>
          <a:p>
            <a:r>
              <a:rPr lang="en-US" dirty="0" smtClean="0"/>
              <a:t>Top &amp; bottom lockers are released separately for safety reasons.  After you access your locker, you need to exit the building.  There is NO waiting for friends or roaming around.  If you need to see a teacher or use the restroom, do so BEFORE you access your locker.  Demerits will be given to those who are roaming.</a:t>
            </a:r>
          </a:p>
          <a:p>
            <a:pPr marL="0" indent="0">
              <a:buNone/>
            </a:pPr>
            <a:endParaRPr lang="en-US" dirty="0"/>
          </a:p>
          <a:p>
            <a:r>
              <a:rPr lang="en-US" dirty="0" smtClean="0"/>
              <a:t>No cell phones, if you have a cell phone out it will be confiscated </a:t>
            </a:r>
            <a:r>
              <a:rPr lang="en-US" b="1" dirty="0" smtClean="0"/>
              <a:t>(NO PHONES ANYWHERE ON CAMPUS: FRONT LOOP or BUS LOOP</a:t>
            </a:r>
            <a:r>
              <a:rPr lang="en-US" dirty="0" smtClean="0"/>
              <a:t>)</a:t>
            </a:r>
          </a:p>
          <a:p>
            <a:pPr marL="0" indent="0">
              <a:buNone/>
            </a:pPr>
            <a:endParaRPr lang="en-US" dirty="0" smtClean="0"/>
          </a:p>
          <a:p>
            <a:r>
              <a:rPr lang="en-US" dirty="0" smtClean="0"/>
              <a:t>Do not hang around, roam around, and stop and talk (Bikers and walkers need to leave when dismissed)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44" y="218941"/>
            <a:ext cx="3563259" cy="4833334"/>
          </a:xfrm>
          <a:prstGeom prst="rect">
            <a:avLst/>
          </a:prstGeom>
        </p:spPr>
      </p:pic>
    </p:spTree>
    <p:extLst>
      <p:ext uri="{BB962C8B-B14F-4D97-AF65-F5344CB8AC3E}">
        <p14:creationId xmlns:p14="http://schemas.microsoft.com/office/powerpoint/2010/main" val="294031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Autofit/>
          </a:bodyPr>
          <a:lstStyle/>
          <a:p>
            <a:pPr algn="ctr"/>
            <a:r>
              <a:rPr lang="en-US" b="1" u="sng" dirty="0" smtClean="0"/>
              <a:t>Stealing</a:t>
            </a:r>
            <a:endParaRPr lang="en-US" b="1" u="sng" dirty="0"/>
          </a:p>
        </p:txBody>
      </p:sp>
      <p:sp>
        <p:nvSpPr>
          <p:cNvPr id="3" name="Content Placeholder 2"/>
          <p:cNvSpPr>
            <a:spLocks noGrp="1"/>
          </p:cNvSpPr>
          <p:nvPr>
            <p:ph sz="half" idx="1"/>
          </p:nvPr>
        </p:nvSpPr>
        <p:spPr>
          <a:xfrm>
            <a:off x="838199" y="1185277"/>
            <a:ext cx="6811851" cy="4799887"/>
          </a:xfrm>
        </p:spPr>
        <p:txBody>
          <a:bodyPr>
            <a:normAutofit/>
          </a:bodyPr>
          <a:lstStyle/>
          <a:p>
            <a:pPr marL="0" indent="0">
              <a:buNone/>
            </a:pPr>
            <a:endParaRPr lang="en-US" dirty="0"/>
          </a:p>
          <a:p>
            <a:r>
              <a:rPr lang="en-US" dirty="0" smtClean="0"/>
              <a:t>If you take anything that does not belong to you, it is STEALING!</a:t>
            </a:r>
          </a:p>
          <a:p>
            <a:r>
              <a:rPr lang="en-US" dirty="0" smtClean="0"/>
              <a:t>Does not matter how small it is (gum, candy, 1 chicken nugget)</a:t>
            </a:r>
          </a:p>
          <a:p>
            <a:r>
              <a:rPr lang="en-US" dirty="0" smtClean="0"/>
              <a:t>Stealing WILL RESULT in an automatic (minimum) 1 day out of school suspension</a:t>
            </a:r>
          </a:p>
          <a:p>
            <a:r>
              <a:rPr lang="en-US" dirty="0" smtClean="0"/>
              <a:t>May result in charges being filed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69" y="780245"/>
            <a:ext cx="3657600" cy="3657600"/>
          </a:xfrm>
          <a:prstGeom prst="rect">
            <a:avLst/>
          </a:prstGeom>
        </p:spPr>
      </p:pic>
    </p:spTree>
    <p:extLst>
      <p:ext uri="{BB962C8B-B14F-4D97-AF65-F5344CB8AC3E}">
        <p14:creationId xmlns:p14="http://schemas.microsoft.com/office/powerpoint/2010/main" val="363405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US" dirty="0" smtClean="0">
                <a:latin typeface="Gill Sans Ultra Bold Condensed" pitchFamily="34" charset="0"/>
              </a:rPr>
              <a:t>KNIVES and other CONTRABAND</a:t>
            </a:r>
          </a:p>
        </p:txBody>
      </p:sp>
      <p:sp>
        <p:nvSpPr>
          <p:cNvPr id="3" name="Text Placeholder 2"/>
          <p:cNvSpPr>
            <a:spLocks noGrp="1"/>
          </p:cNvSpPr>
          <p:nvPr>
            <p:ph type="body" idx="1"/>
          </p:nvPr>
        </p:nvSpPr>
        <p:spPr>
          <a:xfrm>
            <a:off x="351587" y="2350523"/>
            <a:ext cx="5157787" cy="823912"/>
          </a:xfrm>
        </p:spPr>
        <p:txBody>
          <a:bodyPr rtlCol="0">
            <a:normAutofit/>
          </a:bodyPr>
          <a:lstStyle/>
          <a:p>
            <a:pPr algn="ctr">
              <a:defRPr/>
            </a:pPr>
            <a:r>
              <a:rPr lang="en-US" dirty="0" smtClean="0"/>
              <a:t>WHAT TO DO IF YOU ACCIDENTALLY BRING IT TO SCHOOL:</a:t>
            </a:r>
          </a:p>
        </p:txBody>
      </p:sp>
      <p:sp>
        <p:nvSpPr>
          <p:cNvPr id="13316" name="Content Placeholder 3"/>
          <p:cNvSpPr>
            <a:spLocks noGrp="1"/>
          </p:cNvSpPr>
          <p:nvPr>
            <p:ph sz="half" idx="2"/>
          </p:nvPr>
        </p:nvSpPr>
        <p:spPr>
          <a:xfrm>
            <a:off x="486882" y="3555206"/>
            <a:ext cx="5157787" cy="3684588"/>
          </a:xfrm>
        </p:spPr>
        <p:txBody>
          <a:bodyPr/>
          <a:lstStyle/>
          <a:p>
            <a:pPr eaLnBrk="1" hangingPunct="1"/>
            <a:r>
              <a:rPr lang="en-US" dirty="0" smtClean="0"/>
              <a:t>Bring it immediately to a staff member (Teacher, coach, dean, principal)</a:t>
            </a:r>
          </a:p>
          <a:p>
            <a:pPr eaLnBrk="1" hangingPunct="1"/>
            <a:r>
              <a:rPr lang="en-US" dirty="0" smtClean="0"/>
              <a:t>Holding on to it may result in suspension and more severe consequences</a:t>
            </a:r>
          </a:p>
        </p:txBody>
      </p:sp>
      <p:pic>
        <p:nvPicPr>
          <p:cNvPr id="13317" name="Picture 2"/>
          <p:cNvPicPr>
            <a:picLocks noGrp="1" noChangeAspect="1" noChangeArrowheads="1"/>
          </p:cNvPicPr>
          <p:nvPr>
            <p:ph sz="quarter" idx="4"/>
          </p:nvPr>
        </p:nvPicPr>
        <p:blipFill>
          <a:blip r:embed="rId2" cstate="print"/>
          <a:srcRect/>
          <a:stretch>
            <a:fillRect/>
          </a:stretch>
        </p:blipFill>
        <p:spPr>
          <a:xfrm>
            <a:off x="7778839" y="1433513"/>
            <a:ext cx="3746411" cy="2713484"/>
          </a:xfrm>
          <a:noFill/>
        </p:spPr>
      </p:pic>
      <p:pic>
        <p:nvPicPr>
          <p:cNvPr id="2" name="Picture 1"/>
          <p:cNvPicPr>
            <a:picLocks noChangeAspect="1"/>
          </p:cNvPicPr>
          <p:nvPr/>
        </p:nvPicPr>
        <p:blipFill>
          <a:blip r:embed="rId3"/>
          <a:stretch>
            <a:fillRect/>
          </a:stretch>
        </p:blipFill>
        <p:spPr>
          <a:xfrm>
            <a:off x="0" y="268006"/>
            <a:ext cx="2240924" cy="1752600"/>
          </a:xfrm>
          <a:prstGeom prst="rect">
            <a:avLst/>
          </a:prstGeom>
        </p:spPr>
      </p:pic>
      <p:pic>
        <p:nvPicPr>
          <p:cNvPr id="4" name="Picture 3"/>
          <p:cNvPicPr>
            <a:picLocks noChangeAspect="1"/>
          </p:cNvPicPr>
          <p:nvPr/>
        </p:nvPicPr>
        <p:blipFill>
          <a:blip r:embed="rId4"/>
          <a:stretch>
            <a:fillRect/>
          </a:stretch>
        </p:blipFill>
        <p:spPr>
          <a:xfrm>
            <a:off x="5644669" y="4326967"/>
            <a:ext cx="2656684" cy="2376487"/>
          </a:xfrm>
          <a:prstGeom prst="rect">
            <a:avLst/>
          </a:prstGeom>
        </p:spPr>
      </p:pic>
    </p:spTree>
    <p:extLst>
      <p:ext uri="{BB962C8B-B14F-4D97-AF65-F5344CB8AC3E}">
        <p14:creationId xmlns:p14="http://schemas.microsoft.com/office/powerpoint/2010/main" val="2988861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8945" y="1825625"/>
            <a:ext cx="7650052" cy="4351338"/>
          </a:xfrm>
        </p:spPr>
        <p:txBody>
          <a:bodyPr>
            <a:normAutofit/>
          </a:bodyPr>
          <a:lstStyle/>
          <a:p>
            <a:r>
              <a:rPr lang="en-US" dirty="0" smtClean="0"/>
              <a:t>All level 4 offenses (alcohol, drugs, battery, weapons, contraband, major acts of misconduct, etc.) are automatically a 10 day suspension AND Gaines referral for alternate placement.  </a:t>
            </a:r>
          </a:p>
          <a:p>
            <a:r>
              <a:rPr lang="en-US" dirty="0" smtClean="0"/>
              <a:t>Gaines placement can be a 45 or 90 day placement (or more)</a:t>
            </a:r>
          </a:p>
          <a:p>
            <a:r>
              <a:rPr lang="en-US" dirty="0" smtClean="0"/>
              <a:t>Off campus felony arrest</a:t>
            </a:r>
          </a:p>
          <a:p>
            <a:r>
              <a:rPr lang="en-US" dirty="0"/>
              <a:t>Gaines placement does not end because school year does, it carries over to next </a:t>
            </a:r>
            <a:r>
              <a:rPr lang="en-US" dirty="0" smtClean="0"/>
              <a:t>year!</a:t>
            </a:r>
            <a:endParaRPr lang="en-US" dirty="0"/>
          </a:p>
        </p:txBody>
      </p:sp>
      <p:pic>
        <p:nvPicPr>
          <p:cNvPr id="6" name="Picture 5"/>
          <p:cNvPicPr>
            <a:picLocks noChangeAspect="1"/>
          </p:cNvPicPr>
          <p:nvPr/>
        </p:nvPicPr>
        <p:blipFill>
          <a:blip r:embed="rId2"/>
          <a:stretch>
            <a:fillRect/>
          </a:stretch>
        </p:blipFill>
        <p:spPr>
          <a:xfrm>
            <a:off x="9083566" y="2253803"/>
            <a:ext cx="2813965" cy="3073155"/>
          </a:xfrm>
          <a:prstGeom prst="rect">
            <a:avLst/>
          </a:prstGeom>
        </p:spPr>
      </p:pic>
      <p:pic>
        <p:nvPicPr>
          <p:cNvPr id="7" name="Picture 6"/>
          <p:cNvPicPr>
            <a:picLocks noChangeAspect="1"/>
          </p:cNvPicPr>
          <p:nvPr/>
        </p:nvPicPr>
        <p:blipFill>
          <a:blip r:embed="rId3"/>
          <a:stretch>
            <a:fillRect/>
          </a:stretch>
        </p:blipFill>
        <p:spPr>
          <a:xfrm>
            <a:off x="3812146" y="123625"/>
            <a:ext cx="4172755" cy="1808562"/>
          </a:xfrm>
          <a:prstGeom prst="rect">
            <a:avLst/>
          </a:prstGeom>
        </p:spPr>
      </p:pic>
    </p:spTree>
    <p:extLst>
      <p:ext uri="{BB962C8B-B14F-4D97-AF65-F5344CB8AC3E}">
        <p14:creationId xmlns:p14="http://schemas.microsoft.com/office/powerpoint/2010/main" val="85041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5400" b="1" dirty="0" smtClean="0"/>
              <a:t>What to expect in the Dean’s office</a:t>
            </a:r>
            <a:endParaRPr lang="en-US" sz="5400" b="1" dirty="0"/>
          </a:p>
        </p:txBody>
      </p:sp>
      <p:sp>
        <p:nvSpPr>
          <p:cNvPr id="3" name="Content Placeholder 2"/>
          <p:cNvSpPr>
            <a:spLocks noGrp="1"/>
          </p:cNvSpPr>
          <p:nvPr>
            <p:ph idx="1"/>
          </p:nvPr>
        </p:nvSpPr>
        <p:sp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sz="4000" dirty="0" smtClean="0"/>
              <a:t>We do investigate all incidents</a:t>
            </a:r>
          </a:p>
          <a:p>
            <a:endParaRPr lang="en-US" sz="4000" dirty="0" smtClean="0"/>
          </a:p>
          <a:p>
            <a:r>
              <a:rPr lang="en-US" sz="4000" dirty="0" smtClean="0"/>
              <a:t>We do give you an opportunity to tell your side of the story</a:t>
            </a:r>
          </a:p>
          <a:p>
            <a:endParaRPr lang="en-US" sz="4000" smtClean="0"/>
          </a:p>
          <a:p>
            <a:r>
              <a:rPr lang="en-US" sz="4000" smtClean="0"/>
              <a:t>Decisions </a:t>
            </a:r>
            <a:r>
              <a:rPr lang="en-US" sz="4000" dirty="0" smtClean="0"/>
              <a:t>about consequences are based upon the investigation and are in line with the St. Johns County Code of Conduct.</a:t>
            </a:r>
            <a:endParaRPr lang="en-US" sz="4000" dirty="0"/>
          </a:p>
        </p:txBody>
      </p:sp>
    </p:spTree>
    <p:extLst>
      <p:ext uri="{BB962C8B-B14F-4D97-AF65-F5344CB8AC3E}">
        <p14:creationId xmlns:p14="http://schemas.microsoft.com/office/powerpoint/2010/main" val="117465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0607" y="1429555"/>
            <a:ext cx="5811591" cy="48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3"/>
          <p:cNvPicPr>
            <a:picLocks noGrp="1" noChangeAspect="1" noChangeArrowheads="1"/>
          </p:cNvPicPr>
          <p:nvPr>
            <p:ph sz="half" idx="2"/>
          </p:nvPr>
        </p:nvPicPr>
        <p:blipFill>
          <a:blip r:embed="rId2" cstate="print">
            <a:extLst>
              <a:ext uri="{BEBA8EAE-BF5A-486C-A8C5-ECC9F3942E4B}">
                <a14:imgProps xmlns:a14="http://schemas.microsoft.com/office/drawing/2010/main">
                  <a14:imgLayer r:embed="rId3">
                    <a14:imgEffect>
                      <a14:saturation sat="25000"/>
                    </a14:imgEffect>
                  </a14:imgLayer>
                </a14:imgProps>
              </a:ext>
            </a:extLst>
          </a:blip>
          <a:srcRect/>
          <a:stretch>
            <a:fillRect/>
          </a:stretch>
        </p:blipFill>
        <p:spPr>
          <a:xfrm>
            <a:off x="1739309" y="2846964"/>
            <a:ext cx="3144339" cy="30340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122" name="Title 1"/>
          <p:cNvSpPr>
            <a:spLocks noGrp="1"/>
          </p:cNvSpPr>
          <p:nvPr>
            <p:ph type="title"/>
          </p:nvPr>
        </p:nvSpPr>
        <p:spPr>
          <a:xfrm>
            <a:off x="1739309" y="374398"/>
            <a:ext cx="8229600" cy="715962"/>
          </a:xfrm>
          <a:effectLst>
            <a:outerShdw blurRad="50800" dist="38100" dir="5400000" algn="t" rotWithShape="0">
              <a:prstClr val="black">
                <a:alpha val="40000"/>
              </a:prstClr>
            </a:outerShdw>
          </a:effectLst>
        </p:spPr>
        <p:txBody>
          <a:bodyPr/>
          <a:lstStyle/>
          <a:p>
            <a:pPr algn="ctr" eaLnBrk="1" hangingPunct="1"/>
            <a:r>
              <a:rPr lang="en-US" dirty="0" smtClean="0">
                <a:latin typeface="Berlin Sans FB Demi" pitchFamily="34" charset="0"/>
              </a:rPr>
              <a:t>Daily Conduct </a:t>
            </a:r>
          </a:p>
        </p:txBody>
      </p:sp>
      <p:sp>
        <p:nvSpPr>
          <p:cNvPr id="5123" name="Content Placeholder 2"/>
          <p:cNvSpPr>
            <a:spLocks noGrp="1"/>
          </p:cNvSpPr>
          <p:nvPr>
            <p:ph sz="half" idx="1"/>
          </p:nvPr>
        </p:nvSpPr>
        <p:spPr>
          <a:xfrm>
            <a:off x="450760" y="2021984"/>
            <a:ext cx="5721438" cy="2927368"/>
          </a:xfrm>
          <a:effectLst>
            <a:outerShdw blurRad="50800" dist="38100" dir="5400000" algn="t" rotWithShape="0">
              <a:prstClr val="black">
                <a:alpha val="40000"/>
              </a:prstClr>
            </a:outerShdw>
          </a:effectLst>
        </p:spPr>
        <p:txBody>
          <a:bodyPr>
            <a:normAutofit/>
          </a:bodyPr>
          <a:lstStyle/>
          <a:p>
            <a:pPr eaLnBrk="1" hangingPunct="1">
              <a:buFont typeface="Wingdings" pitchFamily="2" charset="2"/>
              <a:buChar char="Ø"/>
            </a:pPr>
            <a:r>
              <a:rPr lang="en-US" sz="3200" b="1" u="sng" dirty="0">
                <a:solidFill>
                  <a:srgbClr val="C00000"/>
                </a:solidFill>
                <a:latin typeface="Aparajita" panose="020B0604020202020204" pitchFamily="34" charset="0"/>
                <a:cs typeface="Aparajita" panose="020B0604020202020204" pitchFamily="34" charset="0"/>
              </a:rPr>
              <a:t>1st</a:t>
            </a:r>
            <a:r>
              <a:rPr lang="en-US" sz="3200" b="1" u="sng" dirty="0">
                <a:latin typeface="Aparajita" panose="020B0604020202020204" pitchFamily="34" charset="0"/>
                <a:cs typeface="Aparajita" panose="020B0604020202020204" pitchFamily="34" charset="0"/>
              </a:rPr>
              <a:t> </a:t>
            </a:r>
            <a:r>
              <a:rPr lang="en-US" sz="3200" b="1" u="sng" dirty="0" smtClean="0">
                <a:latin typeface="Aparajita" panose="020B0604020202020204" pitchFamily="34" charset="0"/>
                <a:cs typeface="Aparajita" panose="020B0604020202020204" pitchFamily="34" charset="0"/>
              </a:rPr>
              <a:t>demerit, </a:t>
            </a:r>
            <a:r>
              <a:rPr lang="en-US" sz="3200" b="1" u="sng" dirty="0" smtClean="0">
                <a:solidFill>
                  <a:srgbClr val="C00000"/>
                </a:solidFill>
                <a:latin typeface="Aparajita" panose="020B0604020202020204" pitchFamily="34" charset="0"/>
                <a:cs typeface="Aparajita" panose="020B0604020202020204" pitchFamily="34" charset="0"/>
              </a:rPr>
              <a:t>2</a:t>
            </a:r>
            <a:r>
              <a:rPr lang="en-US" sz="3200" b="1" u="sng" baseline="30000" dirty="0" smtClean="0">
                <a:solidFill>
                  <a:srgbClr val="C00000"/>
                </a:solidFill>
                <a:latin typeface="Aparajita" panose="020B0604020202020204" pitchFamily="34" charset="0"/>
                <a:cs typeface="Aparajita" panose="020B0604020202020204" pitchFamily="34" charset="0"/>
              </a:rPr>
              <a:t>nd</a:t>
            </a:r>
            <a:r>
              <a:rPr lang="en-US" sz="3200" b="1" u="sng" dirty="0" smtClean="0">
                <a:solidFill>
                  <a:srgbClr val="C00000"/>
                </a:solidFill>
                <a:latin typeface="Aparajita" panose="020B0604020202020204" pitchFamily="34" charset="0"/>
                <a:cs typeface="Aparajita" panose="020B0604020202020204" pitchFamily="34" charset="0"/>
              </a:rPr>
              <a:t> </a:t>
            </a:r>
            <a:r>
              <a:rPr lang="en-US" sz="3200" b="1" u="sng" dirty="0" smtClean="0">
                <a:latin typeface="Aparajita" panose="020B0604020202020204" pitchFamily="34" charset="0"/>
                <a:cs typeface="Aparajita" panose="020B0604020202020204" pitchFamily="34" charset="0"/>
              </a:rPr>
              <a:t>demerit, </a:t>
            </a:r>
            <a:r>
              <a:rPr lang="en-US" sz="3200" b="1" u="sng" dirty="0" smtClean="0">
                <a:solidFill>
                  <a:srgbClr val="C00000"/>
                </a:solidFill>
                <a:latin typeface="Aparajita" panose="020B0604020202020204" pitchFamily="34" charset="0"/>
                <a:cs typeface="Aparajita" panose="020B0604020202020204" pitchFamily="34" charset="0"/>
              </a:rPr>
              <a:t>3</a:t>
            </a:r>
            <a:r>
              <a:rPr lang="en-US" sz="3200" b="1" u="sng" baseline="30000" dirty="0" smtClean="0">
                <a:solidFill>
                  <a:srgbClr val="C00000"/>
                </a:solidFill>
                <a:latin typeface="Aparajita" panose="020B0604020202020204" pitchFamily="34" charset="0"/>
                <a:cs typeface="Aparajita" panose="020B0604020202020204" pitchFamily="34" charset="0"/>
              </a:rPr>
              <a:t>rd</a:t>
            </a:r>
            <a:r>
              <a:rPr lang="en-US" sz="3200" b="1" u="sng" dirty="0" smtClean="0">
                <a:latin typeface="Aparajita" panose="020B0604020202020204" pitchFamily="34" charset="0"/>
                <a:cs typeface="Aparajita" panose="020B0604020202020204" pitchFamily="34" charset="0"/>
              </a:rPr>
              <a:t> demerit:</a:t>
            </a:r>
          </a:p>
          <a:p>
            <a:pPr marL="0" indent="0" eaLnBrk="1" hangingPunct="1">
              <a:buNone/>
            </a:pPr>
            <a:r>
              <a:rPr lang="en-US" sz="2400" dirty="0">
                <a:latin typeface="Berlin Sans FB" pitchFamily="34" charset="0"/>
              </a:rPr>
              <a:t>	</a:t>
            </a:r>
            <a:endParaRPr lang="en-US" sz="2400" dirty="0" smtClean="0">
              <a:latin typeface="Berlin Sans FB" pitchFamily="34" charset="0"/>
            </a:endParaRPr>
          </a:p>
          <a:p>
            <a:pPr marL="0" indent="0" algn="ctr" eaLnBrk="1" hangingPunct="1">
              <a:buNone/>
            </a:pPr>
            <a:r>
              <a:rPr lang="en-US" sz="2400" dirty="0" smtClean="0">
                <a:latin typeface="Berlin Sans FB" pitchFamily="34" charset="0"/>
              </a:rPr>
              <a:t>Warning, Parent Notification</a:t>
            </a:r>
            <a:endParaRPr lang="en-US" sz="2400" dirty="0">
              <a:latin typeface="Berlin Sans FB" pitchFamily="34" charset="0"/>
            </a:endParaRPr>
          </a:p>
          <a:p>
            <a:pPr eaLnBrk="1" hangingPunct="1">
              <a:buNone/>
            </a:pPr>
            <a:r>
              <a:rPr lang="en-US" sz="2400" dirty="0">
                <a:latin typeface="Berlin Sans FB" pitchFamily="34" charset="0"/>
              </a:rPr>
              <a:t>	</a:t>
            </a:r>
            <a:endParaRPr lang="en-US" sz="2000" dirty="0">
              <a:latin typeface="Berlin Sans FB" pitchFamily="34" charset="0"/>
            </a:endParaRPr>
          </a:p>
          <a:p>
            <a:pPr eaLnBrk="1" hangingPunct="1">
              <a:buFont typeface="Wingdings" pitchFamily="2" charset="2"/>
              <a:buChar char="Ø"/>
            </a:pPr>
            <a:endParaRPr lang="en-US" sz="2000" dirty="0">
              <a:latin typeface="Berlin Sans FB" pitchFamily="34" charset="0"/>
            </a:endParaRPr>
          </a:p>
        </p:txBody>
      </p:sp>
      <p:sp>
        <p:nvSpPr>
          <p:cNvPr id="3" name="TextBox 2"/>
          <p:cNvSpPr txBox="1"/>
          <p:nvPr/>
        </p:nvSpPr>
        <p:spPr>
          <a:xfrm>
            <a:off x="6825803" y="1429554"/>
            <a:ext cx="4941090" cy="4154984"/>
          </a:xfrm>
          <a:prstGeom prst="rect">
            <a:avLst/>
          </a:prstGeom>
          <a:noFill/>
          <a:ln>
            <a:solidFill>
              <a:schemeClr val="accent1"/>
            </a:solidFill>
          </a:ln>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n-US" sz="2400" dirty="0">
                <a:solidFill>
                  <a:srgbClr val="C00000"/>
                </a:solidFill>
                <a:latin typeface="Berlin Sans FB" pitchFamily="34" charset="0"/>
              </a:rPr>
              <a:t>4th</a:t>
            </a:r>
            <a:r>
              <a:rPr lang="en-US" sz="2400" dirty="0">
                <a:latin typeface="Berlin Sans FB" pitchFamily="34" charset="0"/>
              </a:rPr>
              <a:t> </a:t>
            </a:r>
            <a:r>
              <a:rPr lang="en-US" sz="2400" dirty="0">
                <a:solidFill>
                  <a:srgbClr val="C00000"/>
                </a:solidFill>
                <a:latin typeface="Berlin Sans FB" pitchFamily="34" charset="0"/>
              </a:rPr>
              <a:t>demerit</a:t>
            </a:r>
            <a:r>
              <a:rPr lang="en-US" sz="2400" dirty="0">
                <a:latin typeface="Berlin Sans FB" pitchFamily="34" charset="0"/>
              </a:rPr>
              <a:t> – 	</a:t>
            </a:r>
            <a:r>
              <a:rPr lang="en-US" sz="2400" dirty="0" smtClean="0">
                <a:latin typeface="Berlin Sans FB" pitchFamily="34" charset="0"/>
              </a:rPr>
              <a:t>Sent to Dean </a:t>
            </a:r>
            <a:endParaRPr lang="en-US" sz="2400" dirty="0">
              <a:latin typeface="Berlin Sans FB" pitchFamily="34" charset="0"/>
            </a:endParaRPr>
          </a:p>
          <a:p>
            <a:r>
              <a:rPr lang="en-US" sz="2400" dirty="0">
                <a:latin typeface="Berlin Sans FB" pitchFamily="34" charset="0"/>
              </a:rPr>
              <a:t>				</a:t>
            </a:r>
            <a:r>
              <a:rPr lang="en-US" sz="2400" dirty="0" smtClean="0">
                <a:latin typeface="Berlin Sans FB" pitchFamily="34" charset="0"/>
              </a:rPr>
              <a:t>      Lunch Detention</a:t>
            </a:r>
            <a:endParaRPr lang="en-US" sz="2400" dirty="0">
              <a:latin typeface="Berlin Sans FB" pitchFamily="34" charset="0"/>
            </a:endParaRPr>
          </a:p>
          <a:p>
            <a:endParaRPr lang="en-US" sz="2400" dirty="0">
              <a:latin typeface="Berlin Sans FB" pitchFamily="34" charset="0"/>
            </a:endParaRPr>
          </a:p>
          <a:p>
            <a:pPr>
              <a:buFont typeface="Wingdings" pitchFamily="2" charset="2"/>
              <a:buChar char="Ø"/>
            </a:pPr>
            <a:r>
              <a:rPr lang="en-US" sz="2400" dirty="0">
                <a:solidFill>
                  <a:srgbClr val="C00000"/>
                </a:solidFill>
                <a:latin typeface="Berlin Sans FB" pitchFamily="34" charset="0"/>
              </a:rPr>
              <a:t>5th demerit </a:t>
            </a:r>
            <a:r>
              <a:rPr lang="en-US" sz="2400" dirty="0">
                <a:latin typeface="Berlin Sans FB" pitchFamily="34" charset="0"/>
              </a:rPr>
              <a:t>– </a:t>
            </a:r>
            <a:r>
              <a:rPr lang="en-US" sz="2400" dirty="0" smtClean="0">
                <a:latin typeface="Berlin Sans FB" pitchFamily="34" charset="0"/>
              </a:rPr>
              <a:t>   Sent to Dean </a:t>
            </a:r>
            <a:endParaRPr lang="en-US" sz="2400" dirty="0">
              <a:latin typeface="Berlin Sans FB" pitchFamily="34" charset="0"/>
            </a:endParaRPr>
          </a:p>
          <a:p>
            <a:r>
              <a:rPr lang="en-US" sz="2400" dirty="0">
                <a:latin typeface="Berlin Sans FB" pitchFamily="34" charset="0"/>
              </a:rPr>
              <a:t>				</a:t>
            </a:r>
            <a:r>
              <a:rPr lang="en-US" sz="2400" dirty="0" smtClean="0">
                <a:latin typeface="Berlin Sans FB" pitchFamily="34" charset="0"/>
              </a:rPr>
              <a:t>      1 Day ISS</a:t>
            </a:r>
            <a:endParaRPr lang="en-US" sz="2400" dirty="0">
              <a:latin typeface="Berlin Sans FB" pitchFamily="34" charset="0"/>
            </a:endParaRPr>
          </a:p>
          <a:p>
            <a:r>
              <a:rPr lang="en-US" sz="2400" dirty="0">
                <a:latin typeface="Berlin Sans FB" pitchFamily="34" charset="0"/>
              </a:rPr>
              <a:t>				</a:t>
            </a:r>
            <a:endParaRPr lang="en-US" sz="2400" dirty="0" smtClean="0">
              <a:latin typeface="Berlin Sans FB" pitchFamily="34" charset="0"/>
            </a:endParaRPr>
          </a:p>
          <a:p>
            <a:pPr>
              <a:buFont typeface="Wingdings" pitchFamily="2" charset="2"/>
              <a:buChar char="Ø"/>
            </a:pPr>
            <a:r>
              <a:rPr lang="en-US" sz="2400" dirty="0" smtClean="0">
                <a:solidFill>
                  <a:srgbClr val="C00000"/>
                </a:solidFill>
                <a:latin typeface="Berlin Sans FB" pitchFamily="34" charset="0"/>
              </a:rPr>
              <a:t>6th </a:t>
            </a:r>
            <a:r>
              <a:rPr lang="en-US" sz="2400" dirty="0">
                <a:solidFill>
                  <a:srgbClr val="C00000"/>
                </a:solidFill>
                <a:latin typeface="Berlin Sans FB" pitchFamily="34" charset="0"/>
              </a:rPr>
              <a:t>demerit </a:t>
            </a:r>
            <a:r>
              <a:rPr lang="en-US" sz="2400" dirty="0">
                <a:latin typeface="Berlin Sans FB" pitchFamily="34" charset="0"/>
              </a:rPr>
              <a:t>– 	</a:t>
            </a:r>
            <a:r>
              <a:rPr lang="en-US" sz="2400" dirty="0" smtClean="0">
                <a:latin typeface="Berlin Sans FB" pitchFamily="34" charset="0"/>
              </a:rPr>
              <a:t>2 Days ISS</a:t>
            </a:r>
            <a:endParaRPr lang="en-US" sz="2400" dirty="0">
              <a:latin typeface="Berlin Sans FB" pitchFamily="34" charset="0"/>
            </a:endParaRPr>
          </a:p>
          <a:p>
            <a:endParaRPr lang="en-US" sz="2400" dirty="0">
              <a:latin typeface="Berlin Sans FB" pitchFamily="34" charset="0"/>
            </a:endParaRPr>
          </a:p>
          <a:p>
            <a:pPr>
              <a:buFont typeface="Wingdings" pitchFamily="2" charset="2"/>
              <a:buChar char="Ø"/>
            </a:pPr>
            <a:r>
              <a:rPr lang="en-US" sz="2400" dirty="0" smtClean="0">
                <a:solidFill>
                  <a:srgbClr val="C00000"/>
                </a:solidFill>
                <a:latin typeface="Berlin Sans FB" pitchFamily="34" charset="0"/>
              </a:rPr>
              <a:t>7th </a:t>
            </a:r>
            <a:r>
              <a:rPr lang="en-US" sz="2400" dirty="0">
                <a:solidFill>
                  <a:srgbClr val="C00000"/>
                </a:solidFill>
                <a:latin typeface="Berlin Sans FB" pitchFamily="34" charset="0"/>
              </a:rPr>
              <a:t>demerit </a:t>
            </a:r>
            <a:r>
              <a:rPr lang="en-US" sz="2400" dirty="0">
                <a:latin typeface="Berlin Sans FB" pitchFamily="34" charset="0"/>
              </a:rPr>
              <a:t>– 	</a:t>
            </a:r>
            <a:r>
              <a:rPr lang="en-US" sz="2400" dirty="0" smtClean="0">
                <a:latin typeface="Berlin Sans FB" pitchFamily="34" charset="0"/>
              </a:rPr>
              <a:t>1 Day OSS </a:t>
            </a:r>
            <a:endParaRPr lang="en-US" sz="2400" dirty="0">
              <a:latin typeface="Berlin Sans FB" pitchFamily="34" charset="0"/>
            </a:endParaRPr>
          </a:p>
          <a:p>
            <a:endParaRPr lang="en-US" sz="2400" dirty="0">
              <a:latin typeface="Berlin Sans FB" pitchFamily="34" charset="0"/>
            </a:endParaRPr>
          </a:p>
          <a:p>
            <a:pPr>
              <a:buFont typeface="Wingdings" pitchFamily="2" charset="2"/>
              <a:buChar char="Ø"/>
            </a:pPr>
            <a:r>
              <a:rPr lang="en-US" sz="2400" dirty="0">
                <a:solidFill>
                  <a:srgbClr val="C00000"/>
                </a:solidFill>
                <a:latin typeface="Berlin Sans FB" pitchFamily="34" charset="0"/>
              </a:rPr>
              <a:t> </a:t>
            </a:r>
            <a:r>
              <a:rPr lang="en-US" sz="2400" dirty="0" smtClean="0">
                <a:solidFill>
                  <a:srgbClr val="C00000"/>
                </a:solidFill>
                <a:latin typeface="Berlin Sans FB" pitchFamily="34" charset="0"/>
              </a:rPr>
              <a:t>8th </a:t>
            </a:r>
            <a:r>
              <a:rPr lang="en-US" sz="2400" dirty="0">
                <a:solidFill>
                  <a:srgbClr val="C00000"/>
                </a:solidFill>
                <a:latin typeface="Berlin Sans FB" pitchFamily="34" charset="0"/>
              </a:rPr>
              <a:t>demerit </a:t>
            </a:r>
            <a:r>
              <a:rPr lang="en-US" sz="2400" dirty="0">
                <a:latin typeface="Berlin Sans FB" pitchFamily="34" charset="0"/>
              </a:rPr>
              <a:t>–  	</a:t>
            </a:r>
            <a:r>
              <a:rPr lang="en-US" sz="2400" dirty="0" smtClean="0">
                <a:latin typeface="Berlin Sans FB" pitchFamily="34" charset="0"/>
              </a:rPr>
              <a:t>2 days OSS</a:t>
            </a:r>
            <a:endParaRPr lang="en-US" sz="2400" b="1" dirty="0">
              <a:latin typeface="Berlin Sans FB" pitchFamily="34" charset="0"/>
            </a:endParaRPr>
          </a:p>
        </p:txBody>
      </p:sp>
    </p:spTree>
    <p:extLst>
      <p:ext uri="{BB962C8B-B14F-4D97-AF65-F5344CB8AC3E}">
        <p14:creationId xmlns:p14="http://schemas.microsoft.com/office/powerpoint/2010/main" val="57512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gradFill>
            <a:gsLst>
              <a:gs pos="25000">
                <a:schemeClr val="accent2">
                  <a:satMod val="155000"/>
                </a:schemeClr>
              </a:gs>
              <a:gs pos="100000">
                <a:schemeClr val="accent2">
                  <a:shade val="45000"/>
                  <a:satMod val="165000"/>
                </a:schemeClr>
              </a:gs>
            </a:gsLst>
            <a:lin ang="5400000" scaled="0"/>
          </a:gradFill>
        </p:spPr>
        <p:txBody>
          <a:bodyPr>
            <a:normAutofit/>
          </a:bodyPr>
          <a:lstStyle/>
          <a:p>
            <a:pPr algn="ctr"/>
            <a:r>
              <a:rPr lang="en-US" b="1" dirty="0" smtClean="0">
                <a:latin typeface="Batang" pitchFamily="18" charset="-127"/>
                <a:ea typeface="Batang" pitchFamily="18" charset="-127"/>
              </a:rPr>
              <a:t>Dress Code</a:t>
            </a:r>
            <a:br>
              <a:rPr lang="en-US" b="1" dirty="0" smtClean="0">
                <a:latin typeface="Batang" pitchFamily="18" charset="-127"/>
                <a:ea typeface="Batang" pitchFamily="18" charset="-127"/>
              </a:rPr>
            </a:br>
            <a:endParaRPr lang="en-US" b="1" dirty="0">
              <a:latin typeface="Batang" pitchFamily="18" charset="-127"/>
              <a:ea typeface="Batang" pitchFamily="18" charset="-127"/>
            </a:endParaRPr>
          </a:p>
        </p:txBody>
      </p:sp>
      <p:pic>
        <p:nvPicPr>
          <p:cNvPr id="5" name="Content Placeholder 4"/>
          <p:cNvPicPr>
            <a:picLocks noGrp="1" noChangeAspect="1"/>
          </p:cNvPicPr>
          <p:nvPr>
            <p:ph sz="half" idx="1"/>
          </p:nvPr>
        </p:nvPicPr>
        <p:blipFill>
          <a:blip r:embed="rId2"/>
          <a:stretch>
            <a:fillRect/>
          </a:stretch>
        </p:blipFill>
        <p:spPr>
          <a:xfrm>
            <a:off x="246005" y="1503952"/>
            <a:ext cx="1565667" cy="1909350"/>
          </a:xfrm>
          <a:prstGeom prst="rect">
            <a:avLst/>
          </a:prstGeom>
        </p:spPr>
      </p:pic>
      <p:pic>
        <p:nvPicPr>
          <p:cNvPr id="6" name="Picture 5"/>
          <p:cNvPicPr>
            <a:picLocks noChangeAspect="1"/>
          </p:cNvPicPr>
          <p:nvPr/>
        </p:nvPicPr>
        <p:blipFill>
          <a:blip r:embed="rId3"/>
          <a:stretch>
            <a:fillRect/>
          </a:stretch>
        </p:blipFill>
        <p:spPr>
          <a:xfrm>
            <a:off x="2638314" y="1449181"/>
            <a:ext cx="1774090" cy="2170364"/>
          </a:xfrm>
          <a:prstGeom prst="rect">
            <a:avLst/>
          </a:prstGeom>
        </p:spPr>
      </p:pic>
      <p:pic>
        <p:nvPicPr>
          <p:cNvPr id="7" name="Picture 6"/>
          <p:cNvPicPr>
            <a:picLocks noChangeAspect="1"/>
          </p:cNvPicPr>
          <p:nvPr/>
        </p:nvPicPr>
        <p:blipFill>
          <a:blip r:embed="rId4"/>
          <a:stretch>
            <a:fillRect/>
          </a:stretch>
        </p:blipFill>
        <p:spPr>
          <a:xfrm>
            <a:off x="2653720" y="4105336"/>
            <a:ext cx="1853345" cy="2255716"/>
          </a:xfrm>
          <a:prstGeom prst="rect">
            <a:avLst/>
          </a:prstGeom>
        </p:spPr>
      </p:pic>
      <p:pic>
        <p:nvPicPr>
          <p:cNvPr id="9" name="Picture 10" descr="http://www.forever21.com/images/model_back/17307548-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695" y="4090194"/>
            <a:ext cx="187452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zoom.jcpenney.com/is/image/DP0807201218070637M.tif?op_usm=1.5,.8,0,0&amp;resmode=sharp&amp;rgn=0,0,1986,1986&amp;scl=5.226315789473684&amp;id=0uWfXZcDFFbMjh9kgFZ7if"/>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7286925" y="1480672"/>
            <a:ext cx="1964906" cy="2224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zoom.jcpenney.com/is/image/DP0717201212024957M.tif?op_usm=1.5,.8,0,0&amp;resmode=sharp&amp;rgn=0,0,3000,3000&amp;scl=7.894736842105263&amp;id=3APzt3kcNkm1vimgSGWhQ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9473" y="1442244"/>
            <a:ext cx="2422527" cy="2422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lk It Out Dr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1391" y="4090194"/>
            <a:ext cx="1733550" cy="2527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02697"/>
            <a:ext cx="271462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4808" y="2731434"/>
            <a:ext cx="2622383" cy="2622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0925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gradFill>
            <a:gsLst>
              <a:gs pos="25000">
                <a:schemeClr val="accent2">
                  <a:satMod val="155000"/>
                </a:schemeClr>
              </a:gs>
              <a:gs pos="100000">
                <a:schemeClr val="accent2">
                  <a:shade val="45000"/>
                  <a:satMod val="165000"/>
                </a:schemeClr>
              </a:gs>
            </a:gsLst>
            <a:lin ang="5400000" scaled="0"/>
          </a:gradFill>
        </p:spPr>
        <p:txBody>
          <a:bodyPr>
            <a:normAutofit/>
          </a:bodyPr>
          <a:lstStyle/>
          <a:p>
            <a:pPr algn="ctr"/>
            <a:r>
              <a:rPr lang="en-US" b="1" dirty="0" smtClean="0">
                <a:latin typeface="Batang" pitchFamily="18" charset="-127"/>
                <a:ea typeface="Batang" pitchFamily="18" charset="-127"/>
              </a:rPr>
              <a:t>Shirts with Cold Shoulder Sleeves</a:t>
            </a:r>
            <a:endParaRPr lang="en-US" b="1" dirty="0">
              <a:latin typeface="Batang" pitchFamily="18" charset="-127"/>
              <a:ea typeface="Batang" pitchFamily="18" charset="-127"/>
            </a:endParaRPr>
          </a:p>
        </p:txBody>
      </p:sp>
      <p:sp>
        <p:nvSpPr>
          <p:cNvPr id="6" name="TextBox 5"/>
          <p:cNvSpPr txBox="1"/>
          <p:nvPr/>
        </p:nvSpPr>
        <p:spPr>
          <a:xfrm>
            <a:off x="4242881" y="3056869"/>
            <a:ext cx="3706238" cy="1940957"/>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5400" dirty="0" smtClean="0">
                <a:ln w="0"/>
                <a:solidFill>
                  <a:schemeClr val="tx1"/>
                </a:solidFill>
                <a:effectLst>
                  <a:outerShdw blurRad="38100" dist="19050" dir="2700000" algn="tl" rotWithShape="0">
                    <a:schemeClr val="dk1">
                      <a:alpha val="40000"/>
                    </a:schemeClr>
                  </a:outerShdw>
                </a:effectLst>
              </a:rPr>
              <a:t>These are allowed!</a:t>
            </a:r>
            <a:endParaRPr lang="en-US" sz="5400" dirty="0">
              <a:ln w="0"/>
              <a:solidFill>
                <a:schemeClr val="tx1"/>
              </a:solidFill>
              <a:effectLst>
                <a:outerShdw blurRad="38100" dist="19050" dir="2700000" algn="tl" rotWithShape="0">
                  <a:schemeClr val="dk1">
                    <a:alpha val="40000"/>
                  </a:schemeClr>
                </a:outerShdw>
              </a:effectLst>
            </a:endParaRPr>
          </a:p>
        </p:txBody>
      </p:sp>
      <p:sp>
        <p:nvSpPr>
          <p:cNvPr id="8" name="AutoShape 2" descr="Image result for cold shoulder tun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i02.hsncdn.com/is/image/HomeShoppingNetwork/prodfull/slinky-brand-cold-shoulder-tunic-2-pack-d-20160323100148387%7E474644_RC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253266"/>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s-media-cache-ak0.pinimg.com/736x/86/e2/87/86e28749cb2cbbece0332897092b73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528" y="2060083"/>
            <a:ext cx="24955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7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gradFill>
            <a:gsLst>
              <a:gs pos="25000">
                <a:schemeClr val="accent2">
                  <a:satMod val="155000"/>
                </a:schemeClr>
              </a:gs>
              <a:gs pos="100000">
                <a:schemeClr val="accent2">
                  <a:shade val="45000"/>
                  <a:satMod val="165000"/>
                </a:schemeClr>
              </a:gs>
            </a:gsLst>
            <a:lin ang="5400000" scaled="0"/>
          </a:gradFill>
        </p:spPr>
        <p:txBody>
          <a:bodyPr>
            <a:normAutofit/>
          </a:bodyPr>
          <a:lstStyle/>
          <a:p>
            <a:pPr algn="ctr"/>
            <a:r>
              <a:rPr lang="en-US" b="1" dirty="0" smtClean="0">
                <a:latin typeface="Batang" pitchFamily="18" charset="-127"/>
                <a:ea typeface="Batang" pitchFamily="18" charset="-127"/>
              </a:rPr>
              <a:t>Yoga Pants/Leggings-Allowed (but with exceptions)</a:t>
            </a:r>
            <a:endParaRPr lang="en-US" b="1" dirty="0">
              <a:latin typeface="Batang" pitchFamily="18" charset="-127"/>
              <a:ea typeface="Batang" pitchFamily="18" charset="-127"/>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966" y="1964003"/>
            <a:ext cx="2554578" cy="3398183"/>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8878"/>
          <a:stretch/>
        </p:blipFill>
        <p:spPr>
          <a:xfrm>
            <a:off x="6546526" y="2478380"/>
            <a:ext cx="2369840" cy="38772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09" y="2862232"/>
            <a:ext cx="2901193" cy="3736385"/>
          </a:xfrm>
          <a:prstGeom prst="rect">
            <a:avLst/>
          </a:prstGeom>
        </p:spPr>
      </p:pic>
      <p:sp>
        <p:nvSpPr>
          <p:cNvPr id="9" name="TextBox 8"/>
          <p:cNvSpPr txBox="1"/>
          <p:nvPr/>
        </p:nvSpPr>
        <p:spPr>
          <a:xfrm rot="21250395">
            <a:off x="899156" y="1444763"/>
            <a:ext cx="2498501" cy="1107996"/>
          </a:xfrm>
          <a:prstGeom prst="rect">
            <a:avLst/>
          </a:prstGeom>
          <a:noFill/>
        </p:spPr>
        <p:txBody>
          <a:bodyPr wrap="square" rtlCol="0">
            <a:spAutoFit/>
          </a:bodyPr>
          <a:lstStyle/>
          <a:p>
            <a:r>
              <a:rPr lang="en-US" sz="6600" b="1" dirty="0" smtClean="0">
                <a:ln w="22225">
                  <a:solidFill>
                    <a:srgbClr val="FF0000"/>
                  </a:solidFill>
                  <a:prstDash val="solid"/>
                </a:ln>
                <a:solidFill>
                  <a:schemeClr val="accent2">
                    <a:lumMod val="40000"/>
                    <a:lumOff val="60000"/>
                  </a:schemeClr>
                </a:solidFill>
                <a:effectLst>
                  <a:glow rad="101600">
                    <a:schemeClr val="accent2">
                      <a:satMod val="175000"/>
                      <a:alpha val="40000"/>
                    </a:schemeClr>
                  </a:glow>
                </a:effectLst>
                <a:latin typeface="Arial Black" panose="020B0A04020102020204" pitchFamily="34" charset="0"/>
              </a:rPr>
              <a:t>NO!</a:t>
            </a:r>
            <a:endParaRPr lang="en-US" sz="6600" b="1" dirty="0">
              <a:ln w="22225">
                <a:solidFill>
                  <a:srgbClr val="FF0000"/>
                </a:solidFill>
                <a:prstDash val="solid"/>
              </a:ln>
              <a:solidFill>
                <a:schemeClr val="accent2">
                  <a:lumMod val="40000"/>
                  <a:lumOff val="60000"/>
                </a:schemeClr>
              </a:solidFill>
              <a:effectLst>
                <a:glow rad="101600">
                  <a:schemeClr val="accent2">
                    <a:satMod val="175000"/>
                    <a:alpha val="40000"/>
                  </a:schemeClr>
                </a:glow>
              </a:effectLst>
              <a:latin typeface="Arial Black" panose="020B0A04020102020204" pitchFamily="34" charset="0"/>
            </a:endParaRPr>
          </a:p>
        </p:txBody>
      </p:sp>
      <p:sp>
        <p:nvSpPr>
          <p:cNvPr id="6" name="TextBox 5"/>
          <p:cNvSpPr txBox="1"/>
          <p:nvPr/>
        </p:nvSpPr>
        <p:spPr>
          <a:xfrm>
            <a:off x="2946358" y="2478380"/>
            <a:ext cx="3763463" cy="1225868"/>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200" dirty="0" smtClean="0">
                <a:ln w="0"/>
                <a:solidFill>
                  <a:schemeClr val="tx1"/>
                </a:solidFill>
                <a:effectLst>
                  <a:outerShdw blurRad="38100" dist="19050" dir="2700000" algn="tl" rotWithShape="0">
                    <a:schemeClr val="dk1">
                      <a:alpha val="40000"/>
                    </a:schemeClr>
                  </a:outerShdw>
                </a:effectLst>
              </a:rPr>
              <a:t>Shirt must be same length in the front and back and long enough to cover your butt. </a:t>
            </a:r>
            <a:endParaRPr lang="en-US" sz="22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08" y="4650100"/>
            <a:ext cx="1140317" cy="114031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8946" y="4005865"/>
            <a:ext cx="1140317" cy="114031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652" y="2567473"/>
            <a:ext cx="1140317" cy="1140317"/>
          </a:xfrm>
          <a:prstGeom prst="rect">
            <a:avLst/>
          </a:prstGeom>
        </p:spPr>
      </p:pic>
    </p:spTree>
    <p:extLst>
      <p:ext uri="{BB962C8B-B14F-4D97-AF65-F5344CB8AC3E}">
        <p14:creationId xmlns:p14="http://schemas.microsoft.com/office/powerpoint/2010/main" val="122065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a:gradFill>
            <a:gsLst>
              <a:gs pos="25000">
                <a:schemeClr val="accent2">
                  <a:satMod val="155000"/>
                </a:schemeClr>
              </a:gs>
              <a:gs pos="100000">
                <a:schemeClr val="accent2">
                  <a:shade val="45000"/>
                  <a:satMod val="165000"/>
                </a:schemeClr>
              </a:gs>
            </a:gsLst>
            <a:lin ang="5400000" scaled="0"/>
          </a:gradFill>
        </p:spPr>
        <p:txBody>
          <a:bodyPr>
            <a:normAutofit/>
          </a:bodyPr>
          <a:lstStyle/>
          <a:p>
            <a:pPr algn="ctr"/>
            <a:r>
              <a:rPr lang="en-US" b="1" dirty="0" smtClean="0">
                <a:latin typeface="Batang" pitchFamily="18" charset="-127"/>
                <a:ea typeface="Batang" pitchFamily="18" charset="-127"/>
              </a:rPr>
              <a:t>Yoga Pants/Leggings-Allowed (but with exceptions)</a:t>
            </a:r>
            <a:endParaRPr lang="en-US" b="1" dirty="0">
              <a:latin typeface="Batang" pitchFamily="18" charset="-127"/>
              <a:ea typeface="Batang" pitchFamily="18" charset="-127"/>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3226171" cy="3785374"/>
          </a:xfrm>
          <a:prstGeom prst="rect">
            <a:avLst/>
          </a:prstGeom>
        </p:spPr>
      </p:pic>
      <p:pic>
        <p:nvPicPr>
          <p:cNvPr id="1026" name="Picture 2" descr="Image result for leggings with tunics"/>
          <p:cNvPicPr>
            <a:picLocks noChangeAspect="1" noChangeArrowheads="1"/>
          </p:cNvPicPr>
          <p:nvPr/>
        </p:nvPicPr>
        <p:blipFill rotWithShape="1">
          <a:blip r:embed="rId3">
            <a:extLst>
              <a:ext uri="{28A0092B-C50C-407E-A947-70E740481C1C}">
                <a14:useLocalDpi xmlns:a14="http://schemas.microsoft.com/office/drawing/2010/main" val="0"/>
              </a:ext>
            </a:extLst>
          </a:blip>
          <a:srcRect l="17520" r="17697"/>
          <a:stretch/>
        </p:blipFill>
        <p:spPr bwMode="auto">
          <a:xfrm>
            <a:off x="3000777" y="2641600"/>
            <a:ext cx="1622738" cy="3127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ggings with tu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783" y="1483790"/>
            <a:ext cx="3769217" cy="3769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9d/4f/f9/9d4ff9b2fa60c498bde26a58c01480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592" y="3068812"/>
            <a:ext cx="21431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236x/6f/4a/f8/6f4af8b808d06dd16795ef62e2a1a6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756" y="1620023"/>
            <a:ext cx="2247900" cy="3486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250395">
            <a:off x="3295418" y="1409641"/>
            <a:ext cx="2498501" cy="1107996"/>
          </a:xfrm>
          <a:prstGeom prst="rect">
            <a:avLst/>
          </a:prstGeom>
          <a:noFill/>
        </p:spPr>
        <p:txBody>
          <a:bodyPr wrap="square" rtlCol="0">
            <a:spAutoFit/>
          </a:bodyPr>
          <a:lstStyle/>
          <a:p>
            <a:r>
              <a:rPr lang="en-US" sz="6600" b="1" spc="50" dirty="0" smtClean="0">
                <a:ln w="9525" cmpd="sng">
                  <a:solidFill>
                    <a:srgbClr val="00B050"/>
                  </a:solidFill>
                  <a:prstDash val="solid"/>
                </a:ln>
                <a:solidFill>
                  <a:srgbClr val="70AD47">
                    <a:tint val="1000"/>
                  </a:srgbClr>
                </a:solidFill>
                <a:effectLst>
                  <a:glow rad="139700">
                    <a:schemeClr val="accent6">
                      <a:satMod val="175000"/>
                      <a:alpha val="40000"/>
                    </a:schemeClr>
                  </a:glow>
                </a:effectLst>
                <a:latin typeface="Arial Black" panose="020B0A04020102020204" pitchFamily="34" charset="0"/>
              </a:rPr>
              <a:t>YES!</a:t>
            </a:r>
            <a:endParaRPr lang="en-US" sz="6600" b="1" spc="50" dirty="0">
              <a:ln w="9525" cmpd="sng">
                <a:solidFill>
                  <a:srgbClr val="00B050"/>
                </a:solidFill>
                <a:prstDash val="solid"/>
              </a:ln>
              <a:solidFill>
                <a:srgbClr val="70AD47">
                  <a:tint val="1000"/>
                </a:srgbClr>
              </a:solidFill>
              <a:effectLst>
                <a:glow rad="139700">
                  <a:schemeClr val="accent6">
                    <a:satMod val="175000"/>
                    <a:alpha val="40000"/>
                  </a:schemeClr>
                </a:glow>
              </a:effectLst>
              <a:latin typeface="Arial Black" panose="020B0A04020102020204" pitchFamily="34"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5990" y="3250540"/>
            <a:ext cx="852633" cy="85017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867" y="4942791"/>
            <a:ext cx="744860" cy="742714"/>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6520" y="1844978"/>
            <a:ext cx="1178030" cy="117463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019" y="5253007"/>
            <a:ext cx="1158333" cy="115499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8642" y="2150771"/>
            <a:ext cx="1102947" cy="1099769"/>
          </a:xfrm>
          <a:prstGeom prst="rect">
            <a:avLst/>
          </a:prstGeom>
        </p:spPr>
      </p:pic>
    </p:spTree>
    <p:extLst>
      <p:ext uri="{BB962C8B-B14F-4D97-AF65-F5344CB8AC3E}">
        <p14:creationId xmlns:p14="http://schemas.microsoft.com/office/powerpoint/2010/main" val="424726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962" y="2517018"/>
            <a:ext cx="6557744" cy="3278872"/>
          </a:xfrm>
          <a:prstGeom prst="rect">
            <a:avLst/>
          </a:prstGeom>
        </p:spPr>
      </p:pic>
      <p:sp>
        <p:nvSpPr>
          <p:cNvPr id="3" name="TextBox 2"/>
          <p:cNvSpPr txBox="1"/>
          <p:nvPr/>
        </p:nvSpPr>
        <p:spPr>
          <a:xfrm>
            <a:off x="2145620" y="562707"/>
            <a:ext cx="7246086" cy="1107996"/>
          </a:xfrm>
          <a:prstGeom prst="rect">
            <a:avLst/>
          </a:prstGeom>
          <a:noFill/>
        </p:spPr>
        <p:txBody>
          <a:bodyPr wrap="none" rtlCol="0">
            <a:spAutoFit/>
          </a:bodyPr>
          <a:lstStyle/>
          <a:p>
            <a:pPr algn="ctr"/>
            <a:r>
              <a:rPr lang="en-US" sz="6600" dirty="0" smtClean="0">
                <a:solidFill>
                  <a:srgbClr val="C00000"/>
                </a:solidFill>
                <a:latin typeface="Times New Roman" panose="02020603050405020304" pitchFamily="18" charset="0"/>
                <a:cs typeface="Times New Roman" panose="02020603050405020304" pitchFamily="18" charset="0"/>
              </a:rPr>
              <a:t>Toys are not allowed</a:t>
            </a:r>
            <a:endParaRPr lang="en-US" sz="6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20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TotalTime>
  <Words>1119</Words>
  <Application>Microsoft Office PowerPoint</Application>
  <PresentationFormat>Widescreen</PresentationFormat>
  <Paragraphs>176</Paragraphs>
  <Slides>27</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27</vt:i4>
      </vt:variant>
    </vt:vector>
  </HeadingPairs>
  <TitlesOfParts>
    <vt:vector size="47" baseType="lpstr">
      <vt:lpstr>Aparajita</vt:lpstr>
      <vt:lpstr>Arial</vt:lpstr>
      <vt:lpstr>Arial Black</vt:lpstr>
      <vt:lpstr>Arial Narrow</vt:lpstr>
      <vt:lpstr>Batang</vt:lpstr>
      <vt:lpstr>Baveuse</vt:lpstr>
      <vt:lpstr>Berlin Sans FB</vt:lpstr>
      <vt:lpstr>Berlin Sans FB Demi</vt:lpstr>
      <vt:lpstr>Bernard MT Condensed</vt:lpstr>
      <vt:lpstr>Boopee</vt:lpstr>
      <vt:lpstr>Calibri</vt:lpstr>
      <vt:lpstr>Calibri Light</vt:lpstr>
      <vt:lpstr>Copperplate Gothic Light</vt:lpstr>
      <vt:lpstr>Gill Sans Ultra Bold Condensed</vt:lpstr>
      <vt:lpstr>Goudy Stout</vt:lpstr>
      <vt:lpstr>Mufferaw</vt:lpstr>
      <vt:lpstr>Times New Roman</vt:lpstr>
      <vt:lpstr>Wide Latin</vt:lpstr>
      <vt:lpstr>Wingdings</vt:lpstr>
      <vt:lpstr>Office Theme</vt:lpstr>
      <vt:lpstr>Switzerland Point Middle School</vt:lpstr>
      <vt:lpstr>Fairness</vt:lpstr>
      <vt:lpstr>What to expect in the Dean’s office</vt:lpstr>
      <vt:lpstr>Daily Conduct </vt:lpstr>
      <vt:lpstr>Dress Code </vt:lpstr>
      <vt:lpstr>Shirts with Cold Shoulder Sleeves</vt:lpstr>
      <vt:lpstr>Yoga Pants/Leggings-Allowed (but with exceptions)</vt:lpstr>
      <vt:lpstr>Yoga Pants/Leggings-Allowed (but with exceptions)</vt:lpstr>
      <vt:lpstr>PowerPoint Presentation</vt:lpstr>
      <vt:lpstr>PowerPoint Presentation</vt:lpstr>
      <vt:lpstr>Hallways</vt:lpstr>
      <vt:lpstr>NO GUM!  EVER!</vt:lpstr>
      <vt:lpstr>PowerPoint Presentation</vt:lpstr>
      <vt:lpstr>PowerPoint Presentation</vt:lpstr>
      <vt:lpstr>PowerPoint Presentation</vt:lpstr>
      <vt:lpstr>PUT THE CELL PHONES AWAY</vt:lpstr>
      <vt:lpstr>PowerPoint Presentation</vt:lpstr>
      <vt:lpstr>Buses</vt:lpstr>
      <vt:lpstr>CAFETERIA/PATIO</vt:lpstr>
      <vt:lpstr>PowerPoint Presentation</vt:lpstr>
      <vt:lpstr> RAIDER BUCK$</vt:lpstr>
      <vt:lpstr>DON’T BE A BULLY!</vt:lpstr>
      <vt:lpstr>HORSEPLAY RESULTING IN INJURY</vt:lpstr>
      <vt:lpstr>Dismissal</vt:lpstr>
      <vt:lpstr>Stealing</vt:lpstr>
      <vt:lpstr>KNIVES and other CONTRABAND</vt:lpstr>
      <vt:lpstr>PowerPoint Presentation</vt:lpstr>
    </vt:vector>
  </TitlesOfParts>
  <Company>St. Johns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Narin</dc:creator>
  <cp:lastModifiedBy>Kelly Abbatinozzi</cp:lastModifiedBy>
  <cp:revision>128</cp:revision>
  <dcterms:created xsi:type="dcterms:W3CDTF">2014-10-14T13:56:52Z</dcterms:created>
  <dcterms:modified xsi:type="dcterms:W3CDTF">2017-08-11T17:31:45Z</dcterms:modified>
</cp:coreProperties>
</file>